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6" r:id="rId3"/>
    <p:sldId id="260" r:id="rId4"/>
    <p:sldId id="263" r:id="rId5"/>
    <p:sldId id="261" r:id="rId6"/>
    <p:sldId id="259" r:id="rId7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F23567-CE2E-4A2D-904D-57556235873C}" v="54" dt="2023-06-27T08:32:17.45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63"/>
    <p:restoredTop sz="94662"/>
  </p:normalViewPr>
  <p:slideViewPr>
    <p:cSldViewPr>
      <p:cViewPr varScale="1">
        <p:scale>
          <a:sx n="65" d="100"/>
          <a:sy n="65" d="100"/>
        </p:scale>
        <p:origin x="100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914BF3-DD67-40FF-855C-26B10D071B4F}" type="doc">
      <dgm:prSet loTypeId="urn:microsoft.com/office/officeart/2016/7/layout/Basic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A93188-2D48-417B-82FA-59C7E8C445FD}">
      <dgm:prSet custT="1"/>
      <dgm:spPr/>
      <dgm:t>
        <a:bodyPr/>
        <a:lstStyle/>
        <a:p>
          <a:pPr algn="l"/>
          <a:r>
            <a:rPr lang="es-ES" sz="3600" dirty="0">
              <a:latin typeface="Avenir-Book"/>
            </a:rPr>
            <a:t>La inversión puede estar iniciada </a:t>
          </a:r>
          <a:r>
            <a:rPr lang="es-ES" sz="3600" b="1" u="sng" dirty="0">
              <a:latin typeface="Avenir-Book"/>
            </a:rPr>
            <a:t>desde el 1 de enero de 2023 </a:t>
          </a:r>
          <a:r>
            <a:rPr lang="es-ES" sz="3600" dirty="0">
              <a:latin typeface="Avenir-Book"/>
            </a:rPr>
            <a:t>y no finalizada a fecha de presentación de la solicitud.</a:t>
          </a:r>
          <a:endParaRPr lang="en-US" sz="3600" dirty="0">
            <a:latin typeface="Avenir-Book"/>
          </a:endParaRPr>
        </a:p>
      </dgm:t>
    </dgm:pt>
    <dgm:pt modelId="{F9C8DA04-E361-4EC1-BE0B-0339F4DC0D9C}" type="parTrans" cxnId="{D5653323-9091-4A69-B86F-3AB3FABD2359}">
      <dgm:prSet/>
      <dgm:spPr/>
      <dgm:t>
        <a:bodyPr/>
        <a:lstStyle/>
        <a:p>
          <a:endParaRPr lang="en-US" sz="2400">
            <a:latin typeface="Avenir-Book"/>
          </a:endParaRPr>
        </a:p>
      </dgm:t>
    </dgm:pt>
    <dgm:pt modelId="{63FD3472-D502-4B5F-A3DD-95E655BBBB55}" type="sibTrans" cxnId="{D5653323-9091-4A69-B86F-3AB3FABD2359}">
      <dgm:prSet/>
      <dgm:spPr/>
      <dgm:t>
        <a:bodyPr/>
        <a:lstStyle/>
        <a:p>
          <a:endParaRPr lang="en-US" sz="2400">
            <a:latin typeface="Avenir-Book"/>
          </a:endParaRPr>
        </a:p>
      </dgm:t>
    </dgm:pt>
    <dgm:pt modelId="{B278E7DC-B696-48EF-AD82-15138ED5C627}">
      <dgm:prSet custT="1"/>
      <dgm:spPr/>
      <dgm:t>
        <a:bodyPr/>
        <a:lstStyle/>
        <a:p>
          <a:pPr algn="l"/>
          <a:r>
            <a:rPr lang="es-ES" sz="2800" dirty="0">
              <a:latin typeface="Avenir-Book"/>
            </a:rPr>
            <a:t>- Las inversiones deben realizarse en las </a:t>
          </a:r>
          <a:r>
            <a:rPr lang="es-ES" sz="2800" b="1" u="sng" dirty="0">
              <a:latin typeface="Avenir-Book"/>
            </a:rPr>
            <a:t>calles del Conjunto Histórico de Lorca </a:t>
          </a:r>
          <a:r>
            <a:rPr lang="es-ES" sz="2800" dirty="0">
              <a:latin typeface="Avenir-Book"/>
            </a:rPr>
            <a:t>incluidas en el mapa del Anexo II de la orden publicada en BORM </a:t>
          </a:r>
          <a:r>
            <a:rPr lang="es-ES" sz="2800" dirty="0" err="1">
              <a:latin typeface="Avenir-Book"/>
            </a:rPr>
            <a:t>nº</a:t>
          </a:r>
          <a:r>
            <a:rPr lang="es-ES" sz="2800" dirty="0">
              <a:latin typeface="Avenir-Book"/>
            </a:rPr>
            <a:t> 101 del 04/5/223.</a:t>
          </a:r>
        </a:p>
        <a:p>
          <a:pPr algn="l"/>
          <a:r>
            <a:rPr lang="es-ES" sz="2800" dirty="0">
              <a:latin typeface="Avenir-Book"/>
            </a:rPr>
            <a:t>- Inversión mínima de </a:t>
          </a:r>
          <a:r>
            <a:rPr lang="es-ES" sz="2800" b="1" u="sng" dirty="0">
              <a:latin typeface="Avenir-Book"/>
            </a:rPr>
            <a:t>10.000 euros.</a:t>
          </a:r>
          <a:endParaRPr lang="en-US" sz="2800" b="1" u="sng" dirty="0">
            <a:latin typeface="Avenir-Book"/>
          </a:endParaRPr>
        </a:p>
      </dgm:t>
    </dgm:pt>
    <dgm:pt modelId="{44CF0F2B-DB16-4961-A390-05DC0CBFC44E}" type="parTrans" cxnId="{4697CD61-A986-4131-BA48-DC24A313E53A}">
      <dgm:prSet/>
      <dgm:spPr/>
      <dgm:t>
        <a:bodyPr/>
        <a:lstStyle/>
        <a:p>
          <a:endParaRPr lang="en-US" sz="2400">
            <a:latin typeface="Avenir-Book"/>
          </a:endParaRPr>
        </a:p>
      </dgm:t>
    </dgm:pt>
    <dgm:pt modelId="{A17F09DC-C3EF-4E85-88E9-B9B3AE8AC44D}" type="sibTrans" cxnId="{4697CD61-A986-4131-BA48-DC24A313E53A}">
      <dgm:prSet/>
      <dgm:spPr/>
      <dgm:t>
        <a:bodyPr/>
        <a:lstStyle/>
        <a:p>
          <a:endParaRPr lang="en-US" sz="2400">
            <a:latin typeface="Avenir-Book"/>
          </a:endParaRPr>
        </a:p>
      </dgm:t>
    </dgm:pt>
    <dgm:pt modelId="{0CA6EBBC-9B1E-40C8-B149-8DFE48665961}">
      <dgm:prSet custT="1"/>
      <dgm:spPr/>
      <dgm:t>
        <a:bodyPr/>
        <a:lstStyle/>
        <a:p>
          <a:pPr algn="l"/>
          <a:r>
            <a:rPr lang="es-ES" sz="3200" dirty="0">
              <a:latin typeface="Avenir-Book"/>
            </a:rPr>
            <a:t>- Subvención a fondo perdido con una intensidad del 70% sobre los costes elegibles </a:t>
          </a:r>
        </a:p>
        <a:p>
          <a:pPr algn="l"/>
          <a:r>
            <a:rPr lang="es-ES" sz="3200" dirty="0">
              <a:latin typeface="Avenir-Book"/>
            </a:rPr>
            <a:t>- Importe máximo por beneficiario de </a:t>
          </a:r>
          <a:r>
            <a:rPr lang="es-ES" sz="3200" b="1" u="sng" dirty="0">
              <a:latin typeface="Avenir-Book"/>
            </a:rPr>
            <a:t>30.000 euros</a:t>
          </a:r>
          <a:endParaRPr lang="en-US" sz="3200" b="1" u="sng" dirty="0">
            <a:latin typeface="Avenir-Book"/>
          </a:endParaRPr>
        </a:p>
      </dgm:t>
    </dgm:pt>
    <dgm:pt modelId="{D82863F4-0AEB-42EC-A4D8-727B03D3E6F5}" type="parTrans" cxnId="{A6315B12-8160-4733-8F66-DD0A3D75F109}">
      <dgm:prSet/>
      <dgm:spPr/>
      <dgm:t>
        <a:bodyPr/>
        <a:lstStyle/>
        <a:p>
          <a:endParaRPr lang="en-US" sz="2400">
            <a:latin typeface="Avenir-Book"/>
          </a:endParaRPr>
        </a:p>
      </dgm:t>
    </dgm:pt>
    <dgm:pt modelId="{8D799C3A-7DF3-460F-A14B-E9BB67ED68FE}" type="sibTrans" cxnId="{A6315B12-8160-4733-8F66-DD0A3D75F109}">
      <dgm:prSet/>
      <dgm:spPr/>
      <dgm:t>
        <a:bodyPr/>
        <a:lstStyle/>
        <a:p>
          <a:endParaRPr lang="en-US" sz="2400">
            <a:latin typeface="Avenir-Book"/>
          </a:endParaRPr>
        </a:p>
      </dgm:t>
    </dgm:pt>
    <dgm:pt modelId="{63ACFA7A-2065-4A2E-BB44-21A4A77ACF54}" type="pres">
      <dgm:prSet presAssocID="{C1914BF3-DD67-40FF-855C-26B10D071B4F}" presName="Name0" presStyleCnt="0">
        <dgm:presLayoutVars>
          <dgm:dir/>
          <dgm:resizeHandles val="exact"/>
        </dgm:presLayoutVars>
      </dgm:prSet>
      <dgm:spPr/>
    </dgm:pt>
    <dgm:pt modelId="{7C575E97-7DDA-41A7-B32E-DF089169EB18}" type="pres">
      <dgm:prSet presAssocID="{0AA93188-2D48-417B-82FA-59C7E8C445FD}" presName="node" presStyleLbl="node1" presStyleIdx="0" presStyleCnt="5">
        <dgm:presLayoutVars>
          <dgm:bulletEnabled val="1"/>
        </dgm:presLayoutVars>
      </dgm:prSet>
      <dgm:spPr/>
    </dgm:pt>
    <dgm:pt modelId="{3DB20415-3DB4-4965-A38E-70BC8A5716EA}" type="pres">
      <dgm:prSet presAssocID="{63FD3472-D502-4B5F-A3DD-95E655BBBB55}" presName="sibTransSpacerBeforeConnector" presStyleCnt="0"/>
      <dgm:spPr/>
    </dgm:pt>
    <dgm:pt modelId="{80E969F1-DA9C-4184-9DE1-89468AAF011E}" type="pres">
      <dgm:prSet presAssocID="{63FD3472-D502-4B5F-A3DD-95E655BBBB55}" presName="sibTrans" presStyleLbl="node1" presStyleIdx="1" presStyleCnt="5"/>
      <dgm:spPr/>
    </dgm:pt>
    <dgm:pt modelId="{A84F1CA3-A653-4DC6-8903-417F334D4E16}" type="pres">
      <dgm:prSet presAssocID="{63FD3472-D502-4B5F-A3DD-95E655BBBB55}" presName="sibTransSpacerAfterConnector" presStyleCnt="0"/>
      <dgm:spPr/>
    </dgm:pt>
    <dgm:pt modelId="{F85EB9D8-FFE0-472E-A11E-9A94FB934B2B}" type="pres">
      <dgm:prSet presAssocID="{B278E7DC-B696-48EF-AD82-15138ED5C627}" presName="node" presStyleLbl="node1" presStyleIdx="2" presStyleCnt="5" custLinFactX="-74" custLinFactNeighborX="-100000" custLinFactNeighborY="1576">
        <dgm:presLayoutVars>
          <dgm:bulletEnabled val="1"/>
        </dgm:presLayoutVars>
      </dgm:prSet>
      <dgm:spPr/>
    </dgm:pt>
    <dgm:pt modelId="{32DC1C5D-6731-462D-8F2B-F53343EBFE64}" type="pres">
      <dgm:prSet presAssocID="{A17F09DC-C3EF-4E85-88E9-B9B3AE8AC44D}" presName="sibTransSpacerBeforeConnector" presStyleCnt="0"/>
      <dgm:spPr/>
    </dgm:pt>
    <dgm:pt modelId="{57FB7EEB-017F-4824-96CD-A6F879088BD2}" type="pres">
      <dgm:prSet presAssocID="{A17F09DC-C3EF-4E85-88E9-B9B3AE8AC44D}" presName="sibTrans" presStyleLbl="node1" presStyleIdx="3" presStyleCnt="5"/>
      <dgm:spPr/>
    </dgm:pt>
    <dgm:pt modelId="{638942DC-606E-4BFB-BF63-9355210396FA}" type="pres">
      <dgm:prSet presAssocID="{A17F09DC-C3EF-4E85-88E9-B9B3AE8AC44D}" presName="sibTransSpacerAfterConnector" presStyleCnt="0"/>
      <dgm:spPr/>
    </dgm:pt>
    <dgm:pt modelId="{BFFF82F8-843A-44F9-81EB-A5FB628801E6}" type="pres">
      <dgm:prSet presAssocID="{0CA6EBBC-9B1E-40C8-B149-8DFE48665961}" presName="node" presStyleLbl="node1" presStyleIdx="4" presStyleCnt="5">
        <dgm:presLayoutVars>
          <dgm:bulletEnabled val="1"/>
        </dgm:presLayoutVars>
      </dgm:prSet>
      <dgm:spPr/>
    </dgm:pt>
  </dgm:ptLst>
  <dgm:cxnLst>
    <dgm:cxn modelId="{A6315B12-8160-4733-8F66-DD0A3D75F109}" srcId="{C1914BF3-DD67-40FF-855C-26B10D071B4F}" destId="{0CA6EBBC-9B1E-40C8-B149-8DFE48665961}" srcOrd="2" destOrd="0" parTransId="{D82863F4-0AEB-42EC-A4D8-727B03D3E6F5}" sibTransId="{8D799C3A-7DF3-460F-A14B-E9BB67ED68FE}"/>
    <dgm:cxn modelId="{D5653323-9091-4A69-B86F-3AB3FABD2359}" srcId="{C1914BF3-DD67-40FF-855C-26B10D071B4F}" destId="{0AA93188-2D48-417B-82FA-59C7E8C445FD}" srcOrd="0" destOrd="0" parTransId="{F9C8DA04-E361-4EC1-BE0B-0339F4DC0D9C}" sibTransId="{63FD3472-D502-4B5F-A3DD-95E655BBBB55}"/>
    <dgm:cxn modelId="{E34F8B3E-1D3E-4AFA-86C7-C7EC6A0F61DB}" type="presOf" srcId="{0CA6EBBC-9B1E-40C8-B149-8DFE48665961}" destId="{BFFF82F8-843A-44F9-81EB-A5FB628801E6}" srcOrd="0" destOrd="0" presId="urn:microsoft.com/office/officeart/2016/7/layout/BasicProcessNew"/>
    <dgm:cxn modelId="{2227135F-23F2-4DE5-978A-DB628DB32D8A}" type="presOf" srcId="{B278E7DC-B696-48EF-AD82-15138ED5C627}" destId="{F85EB9D8-FFE0-472E-A11E-9A94FB934B2B}" srcOrd="0" destOrd="0" presId="urn:microsoft.com/office/officeart/2016/7/layout/BasicProcessNew"/>
    <dgm:cxn modelId="{4697CD61-A986-4131-BA48-DC24A313E53A}" srcId="{C1914BF3-DD67-40FF-855C-26B10D071B4F}" destId="{B278E7DC-B696-48EF-AD82-15138ED5C627}" srcOrd="1" destOrd="0" parTransId="{44CF0F2B-DB16-4961-A390-05DC0CBFC44E}" sibTransId="{A17F09DC-C3EF-4E85-88E9-B9B3AE8AC44D}"/>
    <dgm:cxn modelId="{3F81946E-323C-447C-A506-E8A1E9A095C4}" type="presOf" srcId="{A17F09DC-C3EF-4E85-88E9-B9B3AE8AC44D}" destId="{57FB7EEB-017F-4824-96CD-A6F879088BD2}" srcOrd="0" destOrd="0" presId="urn:microsoft.com/office/officeart/2016/7/layout/BasicProcessNew"/>
    <dgm:cxn modelId="{4A9FF54F-9243-4066-BB52-3A41459ED6D7}" type="presOf" srcId="{C1914BF3-DD67-40FF-855C-26B10D071B4F}" destId="{63ACFA7A-2065-4A2E-BB44-21A4A77ACF54}" srcOrd="0" destOrd="0" presId="urn:microsoft.com/office/officeart/2016/7/layout/BasicProcessNew"/>
    <dgm:cxn modelId="{1155B188-2F35-411D-8200-076C17B28DB3}" type="presOf" srcId="{0AA93188-2D48-417B-82FA-59C7E8C445FD}" destId="{7C575E97-7DDA-41A7-B32E-DF089169EB18}" srcOrd="0" destOrd="0" presId="urn:microsoft.com/office/officeart/2016/7/layout/BasicProcessNew"/>
    <dgm:cxn modelId="{70F6C1E2-1DFB-43E3-888D-6DF596265CE6}" type="presOf" srcId="{63FD3472-D502-4B5F-A3DD-95E655BBBB55}" destId="{80E969F1-DA9C-4184-9DE1-89468AAF011E}" srcOrd="0" destOrd="0" presId="urn:microsoft.com/office/officeart/2016/7/layout/BasicProcessNew"/>
    <dgm:cxn modelId="{41F8CDB6-A475-4733-BBE8-5D850B21AB47}" type="presParOf" srcId="{63ACFA7A-2065-4A2E-BB44-21A4A77ACF54}" destId="{7C575E97-7DDA-41A7-B32E-DF089169EB18}" srcOrd="0" destOrd="0" presId="urn:microsoft.com/office/officeart/2016/7/layout/BasicProcessNew"/>
    <dgm:cxn modelId="{7B453F18-F996-4101-ADA2-356037867D53}" type="presParOf" srcId="{63ACFA7A-2065-4A2E-BB44-21A4A77ACF54}" destId="{3DB20415-3DB4-4965-A38E-70BC8A5716EA}" srcOrd="1" destOrd="0" presId="urn:microsoft.com/office/officeart/2016/7/layout/BasicProcessNew"/>
    <dgm:cxn modelId="{AEB5CEA6-B616-4C8E-ADC1-D32AB1AD1952}" type="presParOf" srcId="{63ACFA7A-2065-4A2E-BB44-21A4A77ACF54}" destId="{80E969F1-DA9C-4184-9DE1-89468AAF011E}" srcOrd="2" destOrd="0" presId="urn:microsoft.com/office/officeart/2016/7/layout/BasicProcessNew"/>
    <dgm:cxn modelId="{E6FC754E-1054-4DD0-B444-9FABFE0D5747}" type="presParOf" srcId="{63ACFA7A-2065-4A2E-BB44-21A4A77ACF54}" destId="{A84F1CA3-A653-4DC6-8903-417F334D4E16}" srcOrd="3" destOrd="0" presId="urn:microsoft.com/office/officeart/2016/7/layout/BasicProcessNew"/>
    <dgm:cxn modelId="{BC8FB4C4-F5BE-4885-A88A-0DE8618DBAFF}" type="presParOf" srcId="{63ACFA7A-2065-4A2E-BB44-21A4A77ACF54}" destId="{F85EB9D8-FFE0-472E-A11E-9A94FB934B2B}" srcOrd="4" destOrd="0" presId="urn:microsoft.com/office/officeart/2016/7/layout/BasicProcessNew"/>
    <dgm:cxn modelId="{14FD5FF1-B4B9-4D9D-AAE0-39B49AD57039}" type="presParOf" srcId="{63ACFA7A-2065-4A2E-BB44-21A4A77ACF54}" destId="{32DC1C5D-6731-462D-8F2B-F53343EBFE64}" srcOrd="5" destOrd="0" presId="urn:microsoft.com/office/officeart/2016/7/layout/BasicProcessNew"/>
    <dgm:cxn modelId="{5083BF38-0DF8-4899-BBC1-24460B88ED56}" type="presParOf" srcId="{63ACFA7A-2065-4A2E-BB44-21A4A77ACF54}" destId="{57FB7EEB-017F-4824-96CD-A6F879088BD2}" srcOrd="6" destOrd="0" presId="urn:microsoft.com/office/officeart/2016/7/layout/BasicProcessNew"/>
    <dgm:cxn modelId="{F8A610F0-B5E2-4492-A2FA-BAD358065234}" type="presParOf" srcId="{63ACFA7A-2065-4A2E-BB44-21A4A77ACF54}" destId="{638942DC-606E-4BFB-BF63-9355210396FA}" srcOrd="7" destOrd="0" presId="urn:microsoft.com/office/officeart/2016/7/layout/BasicProcessNew"/>
    <dgm:cxn modelId="{FDA23843-2E61-449D-92A8-7DFEB9ABE50E}" type="presParOf" srcId="{63ACFA7A-2065-4A2E-BB44-21A4A77ACF54}" destId="{BFFF82F8-843A-44F9-81EB-A5FB628801E6}" srcOrd="8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575E97-7DDA-41A7-B32E-DF089169EB18}">
      <dsp:nvSpPr>
        <dsp:cNvPr id="0" name=""/>
        <dsp:cNvSpPr/>
      </dsp:nvSpPr>
      <dsp:spPr>
        <a:xfrm>
          <a:off x="6734" y="43537"/>
          <a:ext cx="4463057" cy="4042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latin typeface="Avenir-Book"/>
            </a:rPr>
            <a:t>La inversión puede estar iniciada </a:t>
          </a:r>
          <a:r>
            <a:rPr lang="es-ES" sz="3600" b="1" u="sng" kern="1200" dirty="0">
              <a:latin typeface="Avenir-Book"/>
            </a:rPr>
            <a:t>desde el 1 de enero de 2023 </a:t>
          </a:r>
          <a:r>
            <a:rPr lang="es-ES" sz="3600" kern="1200" dirty="0">
              <a:latin typeface="Avenir-Book"/>
            </a:rPr>
            <a:t>y no finalizada a fecha de presentación de la solicitud.</a:t>
          </a:r>
          <a:endParaRPr lang="en-US" sz="3600" kern="1200" dirty="0">
            <a:latin typeface="Avenir-Book"/>
          </a:endParaRPr>
        </a:p>
      </dsp:txBody>
      <dsp:txXfrm>
        <a:off x="6734" y="43537"/>
        <a:ext cx="4463057" cy="4042902"/>
      </dsp:txXfrm>
    </dsp:sp>
    <dsp:sp modelId="{80E969F1-DA9C-4184-9DE1-89468AAF011E}">
      <dsp:nvSpPr>
        <dsp:cNvPr id="0" name=""/>
        <dsp:cNvSpPr/>
      </dsp:nvSpPr>
      <dsp:spPr>
        <a:xfrm>
          <a:off x="4518202" y="1943488"/>
          <a:ext cx="669458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EB9D8-FFE0-472E-A11E-9A94FB934B2B}">
      <dsp:nvSpPr>
        <dsp:cNvPr id="0" name=""/>
        <dsp:cNvSpPr/>
      </dsp:nvSpPr>
      <dsp:spPr>
        <a:xfrm>
          <a:off x="5184358" y="87074"/>
          <a:ext cx="4463057" cy="4042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Avenir-Book"/>
            </a:rPr>
            <a:t>- Las inversiones deben realizarse en las </a:t>
          </a:r>
          <a:r>
            <a:rPr lang="es-ES" sz="2800" b="1" u="sng" kern="1200" dirty="0">
              <a:latin typeface="Avenir-Book"/>
            </a:rPr>
            <a:t>calles del Conjunto Histórico de Lorca </a:t>
          </a:r>
          <a:r>
            <a:rPr lang="es-ES" sz="2800" kern="1200" dirty="0">
              <a:latin typeface="Avenir-Book"/>
            </a:rPr>
            <a:t>incluidas en el mapa del Anexo II de la orden publicada en BORM </a:t>
          </a:r>
          <a:r>
            <a:rPr lang="es-ES" sz="2800" kern="1200" dirty="0" err="1">
              <a:latin typeface="Avenir-Book"/>
            </a:rPr>
            <a:t>nº</a:t>
          </a:r>
          <a:r>
            <a:rPr lang="es-ES" sz="2800" kern="1200" dirty="0">
              <a:latin typeface="Avenir-Book"/>
            </a:rPr>
            <a:t> 101 del 04/5/223.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Avenir-Book"/>
            </a:rPr>
            <a:t>- Inversión mínima de </a:t>
          </a:r>
          <a:r>
            <a:rPr lang="es-ES" sz="2800" b="1" u="sng" kern="1200" dirty="0">
              <a:latin typeface="Avenir-Book"/>
            </a:rPr>
            <a:t>10.000 euros.</a:t>
          </a:r>
          <a:endParaRPr lang="en-US" sz="2800" b="1" u="sng" kern="1200" dirty="0">
            <a:latin typeface="Avenir-Book"/>
          </a:endParaRPr>
        </a:p>
      </dsp:txBody>
      <dsp:txXfrm>
        <a:off x="5184358" y="87074"/>
        <a:ext cx="4463057" cy="4042902"/>
      </dsp:txXfrm>
    </dsp:sp>
    <dsp:sp modelId="{57FB7EEB-017F-4824-96CD-A6F879088BD2}">
      <dsp:nvSpPr>
        <dsp:cNvPr id="0" name=""/>
        <dsp:cNvSpPr/>
      </dsp:nvSpPr>
      <dsp:spPr>
        <a:xfrm>
          <a:off x="9747539" y="1943488"/>
          <a:ext cx="669458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F82F8-843A-44F9-81EB-A5FB628801E6}">
      <dsp:nvSpPr>
        <dsp:cNvPr id="0" name=""/>
        <dsp:cNvSpPr/>
      </dsp:nvSpPr>
      <dsp:spPr>
        <a:xfrm>
          <a:off x="10465407" y="43537"/>
          <a:ext cx="4463057" cy="4042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venir-Book"/>
            </a:rPr>
            <a:t>- Subvención a fondo perdido con una intensidad del 70% sobre los costes elegibles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venir-Book"/>
            </a:rPr>
            <a:t>- Importe máximo por beneficiario de </a:t>
          </a:r>
          <a:r>
            <a:rPr lang="es-ES" sz="3200" b="1" u="sng" kern="1200" dirty="0">
              <a:latin typeface="Avenir-Book"/>
            </a:rPr>
            <a:t>30.000 euros</a:t>
          </a:r>
          <a:endParaRPr lang="en-US" sz="3200" b="1" u="sng" kern="1200" dirty="0">
            <a:latin typeface="Avenir-Book"/>
          </a:endParaRPr>
        </a:p>
      </dsp:txBody>
      <dsp:txXfrm>
        <a:off x="10465407" y="43537"/>
        <a:ext cx="4463057" cy="4042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0">
                <a:solidFill>
                  <a:schemeClr val="tx1"/>
                </a:solidFill>
                <a:latin typeface="Avenir"/>
                <a:cs typeface="Aveni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chemeClr val="tx1"/>
                </a:solidFill>
                <a:latin typeface="Avenir"/>
                <a:cs typeface="Aveni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chemeClr val="tx1"/>
                </a:solidFill>
                <a:latin typeface="Avenir"/>
                <a:cs typeface="Aveni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chemeClr val="tx1"/>
                </a:solidFill>
                <a:latin typeface="Avenir"/>
                <a:cs typeface="Aveni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7993" y="1368965"/>
            <a:ext cx="5288280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0">
                <a:solidFill>
                  <a:schemeClr val="tx1"/>
                </a:solidFill>
                <a:latin typeface="Avenir"/>
                <a:cs typeface="Aveni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ede.institutofomentomurcia.es/infodirecto/servlet/Controlador;jsessionid=305E74C38C59D35C8551FE39F9DDAF98?idServicio=109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hyperlink" Target="mailto:ayudasinfo@info.carm.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393675"/>
            <a:ext cx="19763740" cy="3910329"/>
            <a:chOff x="0" y="2393675"/>
            <a:chExt cx="20104100" cy="3910329"/>
          </a:xfrm>
        </p:grpSpPr>
        <p:sp>
          <p:nvSpPr>
            <p:cNvPr id="3" name="object 3"/>
            <p:cNvSpPr/>
            <p:nvPr/>
          </p:nvSpPr>
          <p:spPr>
            <a:xfrm>
              <a:off x="0" y="2393675"/>
              <a:ext cx="20104100" cy="3910329"/>
            </a:xfrm>
            <a:custGeom>
              <a:avLst/>
              <a:gdLst/>
              <a:ahLst/>
              <a:cxnLst/>
              <a:rect l="l" t="t" r="r" b="b"/>
              <a:pathLst>
                <a:path w="20104100" h="3910329">
                  <a:moveTo>
                    <a:pt x="20104099" y="0"/>
                  </a:moveTo>
                  <a:lnTo>
                    <a:pt x="0" y="0"/>
                  </a:lnTo>
                  <a:lnTo>
                    <a:pt x="0" y="3909839"/>
                  </a:lnTo>
                  <a:lnTo>
                    <a:pt x="20104099" y="3909839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4579787" y="3422670"/>
              <a:ext cx="29209" cy="2880995"/>
            </a:xfrm>
            <a:custGeom>
              <a:avLst/>
              <a:gdLst/>
              <a:ahLst/>
              <a:cxnLst/>
              <a:rect l="l" t="t" r="r" b="b"/>
              <a:pathLst>
                <a:path w="29210" h="2880995">
                  <a:moveTo>
                    <a:pt x="29192" y="0"/>
                  </a:moveTo>
                  <a:lnTo>
                    <a:pt x="0" y="0"/>
                  </a:lnTo>
                  <a:lnTo>
                    <a:pt x="0" y="2880833"/>
                  </a:lnTo>
                  <a:lnTo>
                    <a:pt x="29192" y="2880833"/>
                  </a:lnTo>
                  <a:lnTo>
                    <a:pt x="29192" y="0"/>
                  </a:lnTo>
                  <a:close/>
                </a:path>
              </a:pathLst>
            </a:custGeom>
            <a:solidFill>
              <a:srgbClr val="8081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720390" y="3871154"/>
            <a:ext cx="10881458" cy="1167627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>
              <a:lnSpc>
                <a:spcPts val="4470"/>
              </a:lnSpc>
              <a:spcBef>
                <a:spcPts val="105"/>
              </a:spcBef>
            </a:pPr>
            <a:r>
              <a:rPr lang="es-ES" sz="3950" b="1" dirty="0">
                <a:latin typeface="Avenir Black"/>
                <a:cs typeface="Avenir"/>
              </a:rPr>
              <a:t>AYUDAS REHABILITACIÓN COMERCIAL Y ECONÓMICA CASCO HISTÓRICO DE LORCA</a:t>
            </a:r>
            <a:endParaRPr lang="es-ES" sz="3950" b="1" dirty="0">
              <a:latin typeface="Avenir Black" panose="02000503020000020003" pitchFamily="2" charset="0"/>
              <a:cs typeface="Avenir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2630" y="9910859"/>
            <a:ext cx="1564957" cy="65430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28026" y="9750550"/>
            <a:ext cx="1666287" cy="90088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081759" y="9987800"/>
            <a:ext cx="645095" cy="577361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4587368" y="779526"/>
            <a:ext cx="20955" cy="834390"/>
          </a:xfrm>
          <a:custGeom>
            <a:avLst/>
            <a:gdLst/>
            <a:ahLst/>
            <a:cxnLst/>
            <a:rect l="l" t="t" r="r" b="b"/>
            <a:pathLst>
              <a:path w="20954" h="834390">
                <a:moveTo>
                  <a:pt x="20700" y="0"/>
                </a:moveTo>
                <a:lnTo>
                  <a:pt x="0" y="0"/>
                </a:lnTo>
                <a:lnTo>
                  <a:pt x="0" y="834026"/>
                </a:lnTo>
                <a:lnTo>
                  <a:pt x="20700" y="834026"/>
                </a:lnTo>
                <a:lnTo>
                  <a:pt x="20700" y="0"/>
                </a:lnTo>
                <a:close/>
              </a:path>
            </a:pathLst>
          </a:custGeom>
          <a:solidFill>
            <a:srgbClr val="808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47973" y="779676"/>
            <a:ext cx="526415" cy="839469"/>
          </a:xfrm>
          <a:custGeom>
            <a:avLst/>
            <a:gdLst/>
            <a:ahLst/>
            <a:cxnLst/>
            <a:rect l="l" t="t" r="r" b="b"/>
            <a:pathLst>
              <a:path w="526414" h="839469">
                <a:moveTo>
                  <a:pt x="406467" y="0"/>
                </a:moveTo>
                <a:lnTo>
                  <a:pt x="361445" y="15524"/>
                </a:lnTo>
                <a:lnTo>
                  <a:pt x="305506" y="67664"/>
                </a:lnTo>
                <a:lnTo>
                  <a:pt x="260908" y="138825"/>
                </a:lnTo>
                <a:lnTo>
                  <a:pt x="242069" y="182689"/>
                </a:lnTo>
                <a:lnTo>
                  <a:pt x="225926" y="228414"/>
                </a:lnTo>
                <a:lnTo>
                  <a:pt x="211759" y="274595"/>
                </a:lnTo>
                <a:lnTo>
                  <a:pt x="198849" y="319825"/>
                </a:lnTo>
                <a:lnTo>
                  <a:pt x="189137" y="361252"/>
                </a:lnTo>
                <a:lnTo>
                  <a:pt x="183552" y="388713"/>
                </a:lnTo>
                <a:lnTo>
                  <a:pt x="141654" y="395754"/>
                </a:lnTo>
                <a:lnTo>
                  <a:pt x="97470" y="404115"/>
                </a:lnTo>
                <a:lnTo>
                  <a:pt x="41305" y="424169"/>
                </a:lnTo>
                <a:lnTo>
                  <a:pt x="3107" y="453653"/>
                </a:lnTo>
                <a:lnTo>
                  <a:pt x="0" y="465670"/>
                </a:lnTo>
                <a:lnTo>
                  <a:pt x="1790" y="473480"/>
                </a:lnTo>
                <a:lnTo>
                  <a:pt x="28866" y="504161"/>
                </a:lnTo>
                <a:lnTo>
                  <a:pt x="38488" y="506175"/>
                </a:lnTo>
                <a:lnTo>
                  <a:pt x="40928" y="506081"/>
                </a:lnTo>
                <a:lnTo>
                  <a:pt x="73554" y="500642"/>
                </a:lnTo>
                <a:lnTo>
                  <a:pt x="104752" y="495877"/>
                </a:lnTo>
                <a:lnTo>
                  <a:pt x="135523" y="491575"/>
                </a:lnTo>
                <a:lnTo>
                  <a:pt x="165646" y="487746"/>
                </a:lnTo>
                <a:lnTo>
                  <a:pt x="156686" y="538440"/>
                </a:lnTo>
                <a:lnTo>
                  <a:pt x="146506" y="587143"/>
                </a:lnTo>
                <a:lnTo>
                  <a:pt x="134433" y="637959"/>
                </a:lnTo>
                <a:lnTo>
                  <a:pt x="120475" y="690913"/>
                </a:lnTo>
                <a:lnTo>
                  <a:pt x="101900" y="753508"/>
                </a:lnTo>
                <a:lnTo>
                  <a:pt x="67204" y="794783"/>
                </a:lnTo>
                <a:lnTo>
                  <a:pt x="42111" y="805444"/>
                </a:lnTo>
                <a:lnTo>
                  <a:pt x="38917" y="808354"/>
                </a:lnTo>
                <a:lnTo>
                  <a:pt x="70141" y="834218"/>
                </a:lnTo>
                <a:lnTo>
                  <a:pt x="98025" y="838898"/>
                </a:lnTo>
                <a:lnTo>
                  <a:pt x="102538" y="838898"/>
                </a:lnTo>
                <a:lnTo>
                  <a:pt x="141351" y="825625"/>
                </a:lnTo>
                <a:lnTo>
                  <a:pt x="177578" y="787235"/>
                </a:lnTo>
                <a:lnTo>
                  <a:pt x="195928" y="750293"/>
                </a:lnTo>
                <a:lnTo>
                  <a:pt x="218032" y="685408"/>
                </a:lnTo>
                <a:lnTo>
                  <a:pt x="235836" y="626352"/>
                </a:lnTo>
                <a:lnTo>
                  <a:pt x="249783" y="573741"/>
                </a:lnTo>
                <a:lnTo>
                  <a:pt x="260315" y="528192"/>
                </a:lnTo>
                <a:lnTo>
                  <a:pt x="267874" y="490322"/>
                </a:lnTo>
                <a:lnTo>
                  <a:pt x="269790" y="482459"/>
                </a:lnTo>
                <a:lnTo>
                  <a:pt x="346113" y="472055"/>
                </a:lnTo>
                <a:lnTo>
                  <a:pt x="409838" y="469147"/>
                </a:lnTo>
                <a:lnTo>
                  <a:pt x="459297" y="467890"/>
                </a:lnTo>
                <a:lnTo>
                  <a:pt x="491821" y="467634"/>
                </a:lnTo>
                <a:lnTo>
                  <a:pt x="515835" y="468051"/>
                </a:lnTo>
                <a:lnTo>
                  <a:pt x="521845" y="459988"/>
                </a:lnTo>
                <a:lnTo>
                  <a:pt x="525520" y="451842"/>
                </a:lnTo>
                <a:lnTo>
                  <a:pt x="526261" y="441236"/>
                </a:lnTo>
                <a:lnTo>
                  <a:pt x="524068" y="428214"/>
                </a:lnTo>
                <a:lnTo>
                  <a:pt x="499207" y="386738"/>
                </a:lnTo>
                <a:lnTo>
                  <a:pt x="449959" y="368534"/>
                </a:lnTo>
                <a:lnTo>
                  <a:pt x="428639" y="367718"/>
                </a:lnTo>
                <a:lnTo>
                  <a:pt x="399705" y="367869"/>
                </a:lnTo>
                <a:lnTo>
                  <a:pt x="353639" y="369715"/>
                </a:lnTo>
                <a:lnTo>
                  <a:pt x="291873" y="374546"/>
                </a:lnTo>
                <a:lnTo>
                  <a:pt x="308270" y="302749"/>
                </a:lnTo>
                <a:lnTo>
                  <a:pt x="324851" y="239979"/>
                </a:lnTo>
                <a:lnTo>
                  <a:pt x="341418" y="184703"/>
                </a:lnTo>
                <a:lnTo>
                  <a:pt x="357249" y="137746"/>
                </a:lnTo>
                <a:lnTo>
                  <a:pt x="371623" y="99933"/>
                </a:lnTo>
                <a:lnTo>
                  <a:pt x="393116" y="55037"/>
                </a:lnTo>
                <a:lnTo>
                  <a:pt x="425806" y="22253"/>
                </a:lnTo>
                <a:lnTo>
                  <a:pt x="431732" y="18525"/>
                </a:lnTo>
                <a:lnTo>
                  <a:pt x="434308" y="13122"/>
                </a:lnTo>
                <a:lnTo>
                  <a:pt x="432371" y="8504"/>
                </a:lnTo>
                <a:lnTo>
                  <a:pt x="428146" y="3711"/>
                </a:lnTo>
                <a:lnTo>
                  <a:pt x="419657" y="568"/>
                </a:lnTo>
                <a:lnTo>
                  <a:pt x="406467" y="0"/>
                </a:lnTo>
                <a:close/>
              </a:path>
            </a:pathLst>
          </a:custGeom>
          <a:solidFill>
            <a:srgbClr val="C2D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Imagen 8" descr="Dibujo de una ciudad&#10;&#10;Descripción generada automáticamente con confianza media">
            <a:extLst>
              <a:ext uri="{FF2B5EF4-FFF2-40B4-BE49-F238E27FC236}">
                <a16:creationId xmlns:a16="http://schemas.microsoft.com/office/drawing/2014/main" id="{FF152F70-AD2A-B1C0-CF8B-3F3AF136E3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20" y="2987675"/>
            <a:ext cx="4115708" cy="28809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418"/>
            <a:ext cx="15508605" cy="2096770"/>
          </a:xfrm>
          <a:custGeom>
            <a:avLst/>
            <a:gdLst/>
            <a:ahLst/>
            <a:cxnLst/>
            <a:rect l="l" t="t" r="r" b="b"/>
            <a:pathLst>
              <a:path w="15508605" h="2096770">
                <a:moveTo>
                  <a:pt x="15508145" y="0"/>
                </a:moveTo>
                <a:lnTo>
                  <a:pt x="0" y="0"/>
                </a:lnTo>
                <a:lnTo>
                  <a:pt x="0" y="2096533"/>
                </a:lnTo>
                <a:lnTo>
                  <a:pt x="15508145" y="2096533"/>
                </a:lnTo>
                <a:lnTo>
                  <a:pt x="15508145" y="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857993" y="1022602"/>
            <a:ext cx="5288280" cy="4781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s-ES" dirty="0"/>
              <a:t>FINANCIACIÓN INFO</a:t>
            </a:r>
            <a:endParaRPr spc="-10" dirty="0"/>
          </a:p>
        </p:txBody>
      </p:sp>
      <p:grpSp>
        <p:nvGrpSpPr>
          <p:cNvPr id="19" name="object 19"/>
          <p:cNvGrpSpPr/>
          <p:nvPr/>
        </p:nvGrpSpPr>
        <p:grpSpPr>
          <a:xfrm>
            <a:off x="470869" y="1033769"/>
            <a:ext cx="1219835" cy="1063625"/>
            <a:chOff x="470869" y="1033769"/>
            <a:chExt cx="1219835" cy="1063625"/>
          </a:xfrm>
        </p:grpSpPr>
        <p:sp>
          <p:nvSpPr>
            <p:cNvPr id="20" name="object 20"/>
            <p:cNvSpPr/>
            <p:nvPr/>
          </p:nvSpPr>
          <p:spPr>
            <a:xfrm>
              <a:off x="470869" y="1033971"/>
              <a:ext cx="667385" cy="1062990"/>
            </a:xfrm>
            <a:custGeom>
              <a:avLst/>
              <a:gdLst/>
              <a:ahLst/>
              <a:cxnLst/>
              <a:rect l="l" t="t" r="r" b="b"/>
              <a:pathLst>
                <a:path w="667385" h="1062989">
                  <a:moveTo>
                    <a:pt x="515045" y="0"/>
                  </a:moveTo>
                  <a:lnTo>
                    <a:pt x="457991" y="19671"/>
                  </a:lnTo>
                  <a:lnTo>
                    <a:pt x="421633" y="48906"/>
                  </a:lnTo>
                  <a:lnTo>
                    <a:pt x="387115" y="85734"/>
                  </a:lnTo>
                  <a:lnTo>
                    <a:pt x="358801" y="124463"/>
                  </a:lnTo>
                  <a:lnTo>
                    <a:pt x="334979" y="166996"/>
                  </a:lnTo>
                  <a:lnTo>
                    <a:pt x="314266" y="212610"/>
                  </a:lnTo>
                  <a:lnTo>
                    <a:pt x="296137" y="260275"/>
                  </a:lnTo>
                  <a:lnTo>
                    <a:pt x="280063" y="308957"/>
                  </a:lnTo>
                  <a:lnTo>
                    <a:pt x="265515" y="357627"/>
                  </a:lnTo>
                  <a:lnTo>
                    <a:pt x="251967" y="405251"/>
                  </a:lnTo>
                  <a:lnTo>
                    <a:pt x="239664" y="457749"/>
                  </a:lnTo>
                  <a:lnTo>
                    <a:pt x="232575" y="492547"/>
                  </a:lnTo>
                  <a:lnTo>
                    <a:pt x="206821" y="496767"/>
                  </a:lnTo>
                  <a:lnTo>
                    <a:pt x="151437" y="506589"/>
                  </a:lnTo>
                  <a:lnTo>
                    <a:pt x="85133" y="523248"/>
                  </a:lnTo>
                  <a:lnTo>
                    <a:pt x="25241" y="554689"/>
                  </a:lnTo>
                  <a:lnTo>
                    <a:pt x="0" y="590063"/>
                  </a:lnTo>
                  <a:lnTo>
                    <a:pt x="2267" y="599959"/>
                  </a:lnTo>
                  <a:lnTo>
                    <a:pt x="25212" y="632028"/>
                  </a:lnTo>
                  <a:lnTo>
                    <a:pt x="48758" y="641380"/>
                  </a:lnTo>
                  <a:lnTo>
                    <a:pt x="51858" y="641264"/>
                  </a:lnTo>
                  <a:lnTo>
                    <a:pt x="93206" y="634370"/>
                  </a:lnTo>
                  <a:lnTo>
                    <a:pt x="132736" y="628333"/>
                  </a:lnTo>
                  <a:lnTo>
                    <a:pt x="171726" y="622885"/>
                  </a:lnTo>
                  <a:lnTo>
                    <a:pt x="209895" y="618040"/>
                  </a:lnTo>
                  <a:lnTo>
                    <a:pt x="200836" y="670245"/>
                  </a:lnTo>
                  <a:lnTo>
                    <a:pt x="191092" y="718978"/>
                  </a:lnTo>
                  <a:lnTo>
                    <a:pt x="179810" y="769418"/>
                  </a:lnTo>
                  <a:lnTo>
                    <a:pt x="166998" y="821579"/>
                  </a:lnTo>
                  <a:lnTo>
                    <a:pt x="152661" y="875477"/>
                  </a:lnTo>
                  <a:lnTo>
                    <a:pt x="139537" y="920711"/>
                  </a:lnTo>
                  <a:lnTo>
                    <a:pt x="119118" y="975548"/>
                  </a:lnTo>
                  <a:lnTo>
                    <a:pt x="85158" y="1007090"/>
                  </a:lnTo>
                  <a:lnTo>
                    <a:pt x="53355" y="1020593"/>
                  </a:lnTo>
                  <a:lnTo>
                    <a:pt x="49313" y="1024289"/>
                  </a:lnTo>
                  <a:lnTo>
                    <a:pt x="76373" y="1051948"/>
                  </a:lnTo>
                  <a:lnTo>
                    <a:pt x="115013" y="1062575"/>
                  </a:lnTo>
                  <a:lnTo>
                    <a:pt x="124212" y="1062979"/>
                  </a:lnTo>
                  <a:lnTo>
                    <a:pt x="129929" y="1062979"/>
                  </a:lnTo>
                  <a:lnTo>
                    <a:pt x="179114" y="1046174"/>
                  </a:lnTo>
                  <a:lnTo>
                    <a:pt x="211465" y="1016555"/>
                  </a:lnTo>
                  <a:lnTo>
                    <a:pt x="237249" y="975626"/>
                  </a:lnTo>
                  <a:lnTo>
                    <a:pt x="268849" y="891265"/>
                  </a:lnTo>
                  <a:lnTo>
                    <a:pt x="286576" y="835474"/>
                  </a:lnTo>
                  <a:lnTo>
                    <a:pt x="301646" y="783623"/>
                  </a:lnTo>
                  <a:lnTo>
                    <a:pt x="314262" y="735995"/>
                  </a:lnTo>
                  <a:lnTo>
                    <a:pt x="324629" y="692876"/>
                  </a:lnTo>
                  <a:lnTo>
                    <a:pt x="332950" y="654548"/>
                  </a:lnTo>
                  <a:lnTo>
                    <a:pt x="339430" y="621297"/>
                  </a:lnTo>
                  <a:lnTo>
                    <a:pt x="341860" y="611339"/>
                  </a:lnTo>
                  <a:lnTo>
                    <a:pt x="423590" y="599025"/>
                  </a:lnTo>
                  <a:lnTo>
                    <a:pt x="494239" y="595418"/>
                  </a:lnTo>
                  <a:lnTo>
                    <a:pt x="553117" y="593456"/>
                  </a:lnTo>
                  <a:lnTo>
                    <a:pt x="598270" y="592660"/>
                  </a:lnTo>
                  <a:lnTo>
                    <a:pt x="627742" y="592553"/>
                  </a:lnTo>
                  <a:lnTo>
                    <a:pt x="653620" y="593077"/>
                  </a:lnTo>
                  <a:lnTo>
                    <a:pt x="661242" y="582858"/>
                  </a:lnTo>
                  <a:lnTo>
                    <a:pt x="665900" y="572534"/>
                  </a:lnTo>
                  <a:lnTo>
                    <a:pt x="666838" y="559096"/>
                  </a:lnTo>
                  <a:lnTo>
                    <a:pt x="664059" y="542596"/>
                  </a:lnTo>
                  <a:lnTo>
                    <a:pt x="632559" y="490046"/>
                  </a:lnTo>
                  <a:lnTo>
                    <a:pt x="570154" y="466979"/>
                  </a:lnTo>
                  <a:lnTo>
                    <a:pt x="543135" y="465944"/>
                  </a:lnTo>
                  <a:lnTo>
                    <a:pt x="506475" y="466136"/>
                  </a:lnTo>
                  <a:lnTo>
                    <a:pt x="448104" y="468476"/>
                  </a:lnTo>
                  <a:lnTo>
                    <a:pt x="369838" y="474599"/>
                  </a:lnTo>
                  <a:lnTo>
                    <a:pt x="388032" y="394175"/>
                  </a:lnTo>
                  <a:lnTo>
                    <a:pt x="406339" y="323116"/>
                  </a:lnTo>
                  <a:lnTo>
                    <a:pt x="424808" y="259127"/>
                  </a:lnTo>
                  <a:lnTo>
                    <a:pt x="442825" y="202909"/>
                  </a:lnTo>
                  <a:lnTo>
                    <a:pt x="459778" y="155161"/>
                  </a:lnTo>
                  <a:lnTo>
                    <a:pt x="475054" y="116584"/>
                  </a:lnTo>
                  <a:lnTo>
                    <a:pt x="498127" y="69743"/>
                  </a:lnTo>
                  <a:lnTo>
                    <a:pt x="528129" y="36374"/>
                  </a:lnTo>
                  <a:lnTo>
                    <a:pt x="547057" y="23472"/>
                  </a:lnTo>
                  <a:lnTo>
                    <a:pt x="550324" y="16634"/>
                  </a:lnTo>
                  <a:lnTo>
                    <a:pt x="547864" y="10771"/>
                  </a:lnTo>
                  <a:lnTo>
                    <a:pt x="542512" y="4700"/>
                  </a:lnTo>
                  <a:lnTo>
                    <a:pt x="531757" y="717"/>
                  </a:lnTo>
                  <a:lnTo>
                    <a:pt x="515045" y="0"/>
                  </a:lnTo>
                  <a:close/>
                </a:path>
              </a:pathLst>
            </a:custGeom>
            <a:solidFill>
              <a:srgbClr val="BCCD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14875" y="1033769"/>
              <a:ext cx="175895" cy="1063625"/>
            </a:xfrm>
            <a:custGeom>
              <a:avLst/>
              <a:gdLst/>
              <a:ahLst/>
              <a:cxnLst/>
              <a:rect l="l" t="t" r="r" b="b"/>
              <a:pathLst>
                <a:path w="175894" h="1063625">
                  <a:moveTo>
                    <a:pt x="175523" y="0"/>
                  </a:moveTo>
                  <a:lnTo>
                    <a:pt x="0" y="0"/>
                  </a:lnTo>
                  <a:lnTo>
                    <a:pt x="0" y="1063182"/>
                  </a:lnTo>
                  <a:lnTo>
                    <a:pt x="175523" y="1063182"/>
                  </a:lnTo>
                  <a:lnTo>
                    <a:pt x="1755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6" name="object 18">
            <a:extLst>
              <a:ext uri="{FF2B5EF4-FFF2-40B4-BE49-F238E27FC236}">
                <a16:creationId xmlns:a16="http://schemas.microsoft.com/office/drawing/2014/main" id="{1F5E122B-68D0-D549-9288-B6710443AF08}"/>
              </a:ext>
            </a:extLst>
          </p:cNvPr>
          <p:cNvSpPr txBox="1">
            <a:spLocks/>
          </p:cNvSpPr>
          <p:nvPr/>
        </p:nvSpPr>
        <p:spPr>
          <a:xfrm>
            <a:off x="1857992" y="1604493"/>
            <a:ext cx="6060457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2950" b="1" i="0">
                <a:solidFill>
                  <a:schemeClr val="tx1"/>
                </a:solidFill>
                <a:latin typeface="Avenir"/>
                <a:ea typeface="+mj-ea"/>
                <a:cs typeface="Avenir"/>
              </a:defRPr>
            </a:lvl1pPr>
          </a:lstStyle>
          <a:p>
            <a:pPr marL="12700">
              <a:spcBef>
                <a:spcPts val="114"/>
              </a:spcBef>
            </a:pPr>
            <a:r>
              <a:rPr lang="es-ES" sz="2400" b="0" spc="-10" dirty="0"/>
              <a:t>REHABILITACIÓN CASCO HISTÓRICO LORCA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358476A7-FE03-BA4A-A192-EBCF02E3ADC0}"/>
              </a:ext>
            </a:extLst>
          </p:cNvPr>
          <p:cNvSpPr txBox="1"/>
          <p:nvPr/>
        </p:nvSpPr>
        <p:spPr>
          <a:xfrm>
            <a:off x="1514875" y="4438906"/>
            <a:ext cx="16080975" cy="189346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  <a:lvl1pPr marL="457200" indent="-457200">
              <a:lnSpc>
                <a:spcPts val="1605"/>
              </a:lnSpc>
              <a:spcBef>
                <a:spcPts val="400"/>
              </a:spcBef>
              <a:buClr>
                <a:srgbClr val="92D050"/>
              </a:buClr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venir-Book"/>
                <a:cs typeface="Arial" panose="020B0604020202020204" pitchFamily="34" charset="0"/>
              </a:defRPr>
            </a:lvl1pPr>
          </a:lstStyle>
          <a:p>
            <a:pPr>
              <a:buFont typeface="Wingdings" panose="05000000000000000000" pitchFamily="2" charset="2"/>
              <a:buChar char="q"/>
            </a:pPr>
            <a:r>
              <a:rPr lang="es-ES" sz="3600" dirty="0"/>
              <a:t>Apoyar a la reactivación comercial y económica del Casco Histórico de Lorca,</a:t>
            </a:r>
          </a:p>
          <a:p>
            <a:endParaRPr lang="es-ES" sz="3600" dirty="0"/>
          </a:p>
          <a:p>
            <a:pPr marL="0" indent="0">
              <a:buNone/>
            </a:pPr>
            <a:r>
              <a:rPr lang="es-ES" sz="3600" dirty="0"/>
              <a:t>     mediante la apertura, remodelación o modernización de establecimientos y</a:t>
            </a:r>
          </a:p>
          <a:p>
            <a:pPr marL="0" indent="0">
              <a:buNone/>
            </a:pPr>
            <a:endParaRPr lang="es-ES" sz="3600" dirty="0"/>
          </a:p>
          <a:p>
            <a:pPr marL="0" indent="0">
              <a:buNone/>
            </a:pPr>
            <a:r>
              <a:rPr lang="es-ES" sz="3600" dirty="0"/>
              <a:t>     equipamientos comerciales, establecimientos de hostelería, restauración y ocio,</a:t>
            </a:r>
          </a:p>
          <a:p>
            <a:endParaRPr lang="es-ES" sz="3600" dirty="0"/>
          </a:p>
          <a:p>
            <a:pPr marL="0" indent="0">
              <a:buNone/>
            </a:pPr>
            <a:r>
              <a:rPr lang="es-ES" sz="3600" dirty="0"/>
              <a:t>     así como actividades de servicios abiertas al público.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4525B96-6AF1-A738-EE04-8FB9BE1CDDAB}"/>
              </a:ext>
            </a:extLst>
          </p:cNvPr>
          <p:cNvSpPr txBox="1"/>
          <p:nvPr/>
        </p:nvSpPr>
        <p:spPr>
          <a:xfrm>
            <a:off x="1857992" y="3069426"/>
            <a:ext cx="10872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b="1" dirty="0">
                <a:latin typeface="Avenir"/>
                <a:cs typeface="Avenir"/>
              </a:rPr>
              <a:t>OBJETIVO:</a:t>
            </a:r>
            <a:endParaRPr lang="es-ES" sz="2800" dirty="0">
              <a:latin typeface="Avenir"/>
              <a:cs typeface="Avenir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5AAB4DD-3E70-3CC7-1277-60AD56B8F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850" y="6721475"/>
            <a:ext cx="82296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418"/>
            <a:ext cx="15508605" cy="2096770"/>
          </a:xfrm>
          <a:custGeom>
            <a:avLst/>
            <a:gdLst/>
            <a:ahLst/>
            <a:cxnLst/>
            <a:rect l="l" t="t" r="r" b="b"/>
            <a:pathLst>
              <a:path w="15508605" h="2096770">
                <a:moveTo>
                  <a:pt x="15508145" y="0"/>
                </a:moveTo>
                <a:lnTo>
                  <a:pt x="0" y="0"/>
                </a:lnTo>
                <a:lnTo>
                  <a:pt x="0" y="2096533"/>
                </a:lnTo>
                <a:lnTo>
                  <a:pt x="15508145" y="2096533"/>
                </a:lnTo>
                <a:lnTo>
                  <a:pt x="15508145" y="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857993" y="1022602"/>
            <a:ext cx="5288280" cy="4781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s-ES" dirty="0"/>
              <a:t>FINANCIACIÓN INFO</a:t>
            </a:r>
            <a:endParaRPr spc="-10" dirty="0"/>
          </a:p>
        </p:txBody>
      </p:sp>
      <p:grpSp>
        <p:nvGrpSpPr>
          <p:cNvPr id="19" name="object 19"/>
          <p:cNvGrpSpPr/>
          <p:nvPr/>
        </p:nvGrpSpPr>
        <p:grpSpPr>
          <a:xfrm>
            <a:off x="470869" y="1033769"/>
            <a:ext cx="1219835" cy="1063625"/>
            <a:chOff x="470869" y="1033769"/>
            <a:chExt cx="1219835" cy="1063625"/>
          </a:xfrm>
        </p:grpSpPr>
        <p:sp>
          <p:nvSpPr>
            <p:cNvPr id="20" name="object 20"/>
            <p:cNvSpPr/>
            <p:nvPr/>
          </p:nvSpPr>
          <p:spPr>
            <a:xfrm>
              <a:off x="470869" y="1033971"/>
              <a:ext cx="667385" cy="1062990"/>
            </a:xfrm>
            <a:custGeom>
              <a:avLst/>
              <a:gdLst/>
              <a:ahLst/>
              <a:cxnLst/>
              <a:rect l="l" t="t" r="r" b="b"/>
              <a:pathLst>
                <a:path w="667385" h="1062989">
                  <a:moveTo>
                    <a:pt x="515045" y="0"/>
                  </a:moveTo>
                  <a:lnTo>
                    <a:pt x="457991" y="19671"/>
                  </a:lnTo>
                  <a:lnTo>
                    <a:pt x="421633" y="48906"/>
                  </a:lnTo>
                  <a:lnTo>
                    <a:pt x="387115" y="85734"/>
                  </a:lnTo>
                  <a:lnTo>
                    <a:pt x="358801" y="124463"/>
                  </a:lnTo>
                  <a:lnTo>
                    <a:pt x="334979" y="166996"/>
                  </a:lnTo>
                  <a:lnTo>
                    <a:pt x="314266" y="212610"/>
                  </a:lnTo>
                  <a:lnTo>
                    <a:pt x="296137" y="260275"/>
                  </a:lnTo>
                  <a:lnTo>
                    <a:pt x="280063" y="308957"/>
                  </a:lnTo>
                  <a:lnTo>
                    <a:pt x="265515" y="357627"/>
                  </a:lnTo>
                  <a:lnTo>
                    <a:pt x="251967" y="405251"/>
                  </a:lnTo>
                  <a:lnTo>
                    <a:pt x="239664" y="457749"/>
                  </a:lnTo>
                  <a:lnTo>
                    <a:pt x="232575" y="492547"/>
                  </a:lnTo>
                  <a:lnTo>
                    <a:pt x="206821" y="496767"/>
                  </a:lnTo>
                  <a:lnTo>
                    <a:pt x="151437" y="506589"/>
                  </a:lnTo>
                  <a:lnTo>
                    <a:pt x="85133" y="523248"/>
                  </a:lnTo>
                  <a:lnTo>
                    <a:pt x="25241" y="554689"/>
                  </a:lnTo>
                  <a:lnTo>
                    <a:pt x="0" y="590063"/>
                  </a:lnTo>
                  <a:lnTo>
                    <a:pt x="2267" y="599959"/>
                  </a:lnTo>
                  <a:lnTo>
                    <a:pt x="25212" y="632028"/>
                  </a:lnTo>
                  <a:lnTo>
                    <a:pt x="48758" y="641380"/>
                  </a:lnTo>
                  <a:lnTo>
                    <a:pt x="51858" y="641264"/>
                  </a:lnTo>
                  <a:lnTo>
                    <a:pt x="93206" y="634370"/>
                  </a:lnTo>
                  <a:lnTo>
                    <a:pt x="132736" y="628333"/>
                  </a:lnTo>
                  <a:lnTo>
                    <a:pt x="171726" y="622885"/>
                  </a:lnTo>
                  <a:lnTo>
                    <a:pt x="209895" y="618040"/>
                  </a:lnTo>
                  <a:lnTo>
                    <a:pt x="200836" y="670245"/>
                  </a:lnTo>
                  <a:lnTo>
                    <a:pt x="191092" y="718978"/>
                  </a:lnTo>
                  <a:lnTo>
                    <a:pt x="179810" y="769418"/>
                  </a:lnTo>
                  <a:lnTo>
                    <a:pt x="166998" y="821579"/>
                  </a:lnTo>
                  <a:lnTo>
                    <a:pt x="152661" y="875477"/>
                  </a:lnTo>
                  <a:lnTo>
                    <a:pt x="139537" y="920711"/>
                  </a:lnTo>
                  <a:lnTo>
                    <a:pt x="119118" y="975548"/>
                  </a:lnTo>
                  <a:lnTo>
                    <a:pt x="85158" y="1007090"/>
                  </a:lnTo>
                  <a:lnTo>
                    <a:pt x="53355" y="1020593"/>
                  </a:lnTo>
                  <a:lnTo>
                    <a:pt x="49313" y="1024289"/>
                  </a:lnTo>
                  <a:lnTo>
                    <a:pt x="76373" y="1051948"/>
                  </a:lnTo>
                  <a:lnTo>
                    <a:pt x="115013" y="1062575"/>
                  </a:lnTo>
                  <a:lnTo>
                    <a:pt x="124212" y="1062979"/>
                  </a:lnTo>
                  <a:lnTo>
                    <a:pt x="129929" y="1062979"/>
                  </a:lnTo>
                  <a:lnTo>
                    <a:pt x="179114" y="1046174"/>
                  </a:lnTo>
                  <a:lnTo>
                    <a:pt x="211465" y="1016555"/>
                  </a:lnTo>
                  <a:lnTo>
                    <a:pt x="237249" y="975626"/>
                  </a:lnTo>
                  <a:lnTo>
                    <a:pt x="268849" y="891265"/>
                  </a:lnTo>
                  <a:lnTo>
                    <a:pt x="286576" y="835474"/>
                  </a:lnTo>
                  <a:lnTo>
                    <a:pt x="301646" y="783623"/>
                  </a:lnTo>
                  <a:lnTo>
                    <a:pt x="314262" y="735995"/>
                  </a:lnTo>
                  <a:lnTo>
                    <a:pt x="324629" y="692876"/>
                  </a:lnTo>
                  <a:lnTo>
                    <a:pt x="332950" y="654548"/>
                  </a:lnTo>
                  <a:lnTo>
                    <a:pt x="339430" y="621297"/>
                  </a:lnTo>
                  <a:lnTo>
                    <a:pt x="341860" y="611339"/>
                  </a:lnTo>
                  <a:lnTo>
                    <a:pt x="423590" y="599025"/>
                  </a:lnTo>
                  <a:lnTo>
                    <a:pt x="494239" y="595418"/>
                  </a:lnTo>
                  <a:lnTo>
                    <a:pt x="553117" y="593456"/>
                  </a:lnTo>
                  <a:lnTo>
                    <a:pt x="598270" y="592660"/>
                  </a:lnTo>
                  <a:lnTo>
                    <a:pt x="627742" y="592553"/>
                  </a:lnTo>
                  <a:lnTo>
                    <a:pt x="653620" y="593077"/>
                  </a:lnTo>
                  <a:lnTo>
                    <a:pt x="661242" y="582858"/>
                  </a:lnTo>
                  <a:lnTo>
                    <a:pt x="665900" y="572534"/>
                  </a:lnTo>
                  <a:lnTo>
                    <a:pt x="666838" y="559096"/>
                  </a:lnTo>
                  <a:lnTo>
                    <a:pt x="664059" y="542596"/>
                  </a:lnTo>
                  <a:lnTo>
                    <a:pt x="632559" y="490046"/>
                  </a:lnTo>
                  <a:lnTo>
                    <a:pt x="570154" y="466979"/>
                  </a:lnTo>
                  <a:lnTo>
                    <a:pt x="543135" y="465944"/>
                  </a:lnTo>
                  <a:lnTo>
                    <a:pt x="506475" y="466136"/>
                  </a:lnTo>
                  <a:lnTo>
                    <a:pt x="448104" y="468476"/>
                  </a:lnTo>
                  <a:lnTo>
                    <a:pt x="369838" y="474599"/>
                  </a:lnTo>
                  <a:lnTo>
                    <a:pt x="388032" y="394175"/>
                  </a:lnTo>
                  <a:lnTo>
                    <a:pt x="406339" y="323116"/>
                  </a:lnTo>
                  <a:lnTo>
                    <a:pt x="424808" y="259127"/>
                  </a:lnTo>
                  <a:lnTo>
                    <a:pt x="442825" y="202909"/>
                  </a:lnTo>
                  <a:lnTo>
                    <a:pt x="459778" y="155161"/>
                  </a:lnTo>
                  <a:lnTo>
                    <a:pt x="475054" y="116584"/>
                  </a:lnTo>
                  <a:lnTo>
                    <a:pt x="498127" y="69743"/>
                  </a:lnTo>
                  <a:lnTo>
                    <a:pt x="528129" y="36374"/>
                  </a:lnTo>
                  <a:lnTo>
                    <a:pt x="547057" y="23472"/>
                  </a:lnTo>
                  <a:lnTo>
                    <a:pt x="550324" y="16634"/>
                  </a:lnTo>
                  <a:lnTo>
                    <a:pt x="547864" y="10771"/>
                  </a:lnTo>
                  <a:lnTo>
                    <a:pt x="542512" y="4700"/>
                  </a:lnTo>
                  <a:lnTo>
                    <a:pt x="531757" y="717"/>
                  </a:lnTo>
                  <a:lnTo>
                    <a:pt x="515045" y="0"/>
                  </a:lnTo>
                  <a:close/>
                </a:path>
              </a:pathLst>
            </a:custGeom>
            <a:solidFill>
              <a:srgbClr val="BCCD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14875" y="1033769"/>
              <a:ext cx="175895" cy="1063625"/>
            </a:xfrm>
            <a:custGeom>
              <a:avLst/>
              <a:gdLst/>
              <a:ahLst/>
              <a:cxnLst/>
              <a:rect l="l" t="t" r="r" b="b"/>
              <a:pathLst>
                <a:path w="175894" h="1063625">
                  <a:moveTo>
                    <a:pt x="175523" y="0"/>
                  </a:moveTo>
                  <a:lnTo>
                    <a:pt x="0" y="0"/>
                  </a:lnTo>
                  <a:lnTo>
                    <a:pt x="0" y="1063182"/>
                  </a:lnTo>
                  <a:lnTo>
                    <a:pt x="175523" y="1063182"/>
                  </a:lnTo>
                  <a:lnTo>
                    <a:pt x="1755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969EF935-53E5-5F4A-9EAE-9BA4CA8F3672}"/>
              </a:ext>
            </a:extLst>
          </p:cNvPr>
          <p:cNvSpPr txBox="1"/>
          <p:nvPr/>
        </p:nvSpPr>
        <p:spPr>
          <a:xfrm>
            <a:off x="1613678" y="2637076"/>
            <a:ext cx="10872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b="1" dirty="0">
                <a:latin typeface="Avenir"/>
                <a:cs typeface="Avenir"/>
              </a:rPr>
              <a:t>DIRIGIDO A:</a:t>
            </a:r>
            <a:endParaRPr lang="es-ES" sz="2800" dirty="0">
              <a:latin typeface="Avenir"/>
              <a:cs typeface="Avenir"/>
            </a:endParaRPr>
          </a:p>
        </p:txBody>
      </p:sp>
      <p:sp>
        <p:nvSpPr>
          <p:cNvPr id="136" name="object 18">
            <a:extLst>
              <a:ext uri="{FF2B5EF4-FFF2-40B4-BE49-F238E27FC236}">
                <a16:creationId xmlns:a16="http://schemas.microsoft.com/office/drawing/2014/main" id="{1F5E122B-68D0-D549-9288-B6710443AF08}"/>
              </a:ext>
            </a:extLst>
          </p:cNvPr>
          <p:cNvSpPr txBox="1">
            <a:spLocks/>
          </p:cNvSpPr>
          <p:nvPr/>
        </p:nvSpPr>
        <p:spPr>
          <a:xfrm>
            <a:off x="1857992" y="1604493"/>
            <a:ext cx="6060457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2950" b="1" i="0">
                <a:solidFill>
                  <a:schemeClr val="tx1"/>
                </a:solidFill>
                <a:latin typeface="Avenir"/>
                <a:ea typeface="+mj-ea"/>
                <a:cs typeface="Avenir"/>
              </a:defRPr>
            </a:lvl1pPr>
          </a:lstStyle>
          <a:p>
            <a:pPr marL="12700">
              <a:spcBef>
                <a:spcPts val="114"/>
              </a:spcBef>
            </a:pPr>
            <a:r>
              <a:rPr lang="es-ES" sz="2400" b="0" spc="-10" dirty="0"/>
              <a:t>REHABILITACIÓN CASCO HISTÓRICO LORCA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358476A7-FE03-BA4A-A192-EBCF02E3ADC0}"/>
              </a:ext>
            </a:extLst>
          </p:cNvPr>
          <p:cNvSpPr txBox="1"/>
          <p:nvPr/>
        </p:nvSpPr>
        <p:spPr>
          <a:xfrm>
            <a:off x="1602822" y="4018419"/>
            <a:ext cx="12842257" cy="38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ts val="1605"/>
              </a:lnSpc>
              <a:spcBef>
                <a:spcPts val="400"/>
              </a:spcBef>
              <a:spcAft>
                <a:spcPts val="0"/>
              </a:spcAft>
            </a:pPr>
            <a:r>
              <a:rPr lang="es-ES" sz="4000" b="0" i="0" dirty="0">
                <a:solidFill>
                  <a:srgbClr val="444444"/>
                </a:solidFill>
                <a:effectLst/>
                <a:latin typeface="Avenir-Book"/>
              </a:rPr>
              <a:t>Empresas, personas físicas (autónomos) y jurídicas</a:t>
            </a:r>
            <a:endParaRPr lang="es-ES" sz="4000" dirty="0">
              <a:effectLst/>
              <a:latin typeface="Avenir-Book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9" name="CuadroTexto 8">
            <a:extLst>
              <a:ext uri="{FF2B5EF4-FFF2-40B4-BE49-F238E27FC236}">
                <a16:creationId xmlns:a16="http://schemas.microsoft.com/office/drawing/2014/main" id="{5A9C705D-F1B0-3F78-6DE3-E87EABD65A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0017996"/>
              </p:ext>
            </p:extLst>
          </p:nvPr>
        </p:nvGraphicFramePr>
        <p:xfrm>
          <a:off x="1514875" y="4805878"/>
          <a:ext cx="14935200" cy="4129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530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418"/>
            <a:ext cx="15508605" cy="2096770"/>
          </a:xfrm>
          <a:custGeom>
            <a:avLst/>
            <a:gdLst/>
            <a:ahLst/>
            <a:cxnLst/>
            <a:rect l="l" t="t" r="r" b="b"/>
            <a:pathLst>
              <a:path w="15508605" h="2096770">
                <a:moveTo>
                  <a:pt x="15508145" y="0"/>
                </a:moveTo>
                <a:lnTo>
                  <a:pt x="0" y="0"/>
                </a:lnTo>
                <a:lnTo>
                  <a:pt x="0" y="2096533"/>
                </a:lnTo>
                <a:lnTo>
                  <a:pt x="15508145" y="2096533"/>
                </a:lnTo>
                <a:lnTo>
                  <a:pt x="15508145" y="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857993" y="1022602"/>
            <a:ext cx="5288280" cy="4781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s-ES" dirty="0"/>
              <a:t>FINANCIACIÓN INFO</a:t>
            </a:r>
            <a:endParaRPr spc="-10" dirty="0"/>
          </a:p>
        </p:txBody>
      </p:sp>
      <p:grpSp>
        <p:nvGrpSpPr>
          <p:cNvPr id="19" name="object 19"/>
          <p:cNvGrpSpPr/>
          <p:nvPr/>
        </p:nvGrpSpPr>
        <p:grpSpPr>
          <a:xfrm>
            <a:off x="470869" y="1033769"/>
            <a:ext cx="1219835" cy="1063625"/>
            <a:chOff x="470869" y="1033769"/>
            <a:chExt cx="1219835" cy="1063625"/>
          </a:xfrm>
        </p:grpSpPr>
        <p:sp>
          <p:nvSpPr>
            <p:cNvPr id="20" name="object 20"/>
            <p:cNvSpPr/>
            <p:nvPr/>
          </p:nvSpPr>
          <p:spPr>
            <a:xfrm>
              <a:off x="470869" y="1033971"/>
              <a:ext cx="667385" cy="1062990"/>
            </a:xfrm>
            <a:custGeom>
              <a:avLst/>
              <a:gdLst/>
              <a:ahLst/>
              <a:cxnLst/>
              <a:rect l="l" t="t" r="r" b="b"/>
              <a:pathLst>
                <a:path w="667385" h="1062989">
                  <a:moveTo>
                    <a:pt x="515045" y="0"/>
                  </a:moveTo>
                  <a:lnTo>
                    <a:pt x="457991" y="19671"/>
                  </a:lnTo>
                  <a:lnTo>
                    <a:pt x="421633" y="48906"/>
                  </a:lnTo>
                  <a:lnTo>
                    <a:pt x="387115" y="85734"/>
                  </a:lnTo>
                  <a:lnTo>
                    <a:pt x="358801" y="124463"/>
                  </a:lnTo>
                  <a:lnTo>
                    <a:pt x="334979" y="166996"/>
                  </a:lnTo>
                  <a:lnTo>
                    <a:pt x="314266" y="212610"/>
                  </a:lnTo>
                  <a:lnTo>
                    <a:pt x="296137" y="260275"/>
                  </a:lnTo>
                  <a:lnTo>
                    <a:pt x="280063" y="308957"/>
                  </a:lnTo>
                  <a:lnTo>
                    <a:pt x="265515" y="357627"/>
                  </a:lnTo>
                  <a:lnTo>
                    <a:pt x="251967" y="405251"/>
                  </a:lnTo>
                  <a:lnTo>
                    <a:pt x="239664" y="457749"/>
                  </a:lnTo>
                  <a:lnTo>
                    <a:pt x="232575" y="492547"/>
                  </a:lnTo>
                  <a:lnTo>
                    <a:pt x="206821" y="496767"/>
                  </a:lnTo>
                  <a:lnTo>
                    <a:pt x="151437" y="506589"/>
                  </a:lnTo>
                  <a:lnTo>
                    <a:pt x="85133" y="523248"/>
                  </a:lnTo>
                  <a:lnTo>
                    <a:pt x="25241" y="554689"/>
                  </a:lnTo>
                  <a:lnTo>
                    <a:pt x="0" y="590063"/>
                  </a:lnTo>
                  <a:lnTo>
                    <a:pt x="2267" y="599959"/>
                  </a:lnTo>
                  <a:lnTo>
                    <a:pt x="25212" y="632028"/>
                  </a:lnTo>
                  <a:lnTo>
                    <a:pt x="48758" y="641380"/>
                  </a:lnTo>
                  <a:lnTo>
                    <a:pt x="51858" y="641264"/>
                  </a:lnTo>
                  <a:lnTo>
                    <a:pt x="93206" y="634370"/>
                  </a:lnTo>
                  <a:lnTo>
                    <a:pt x="132736" y="628333"/>
                  </a:lnTo>
                  <a:lnTo>
                    <a:pt x="171726" y="622885"/>
                  </a:lnTo>
                  <a:lnTo>
                    <a:pt x="209895" y="618040"/>
                  </a:lnTo>
                  <a:lnTo>
                    <a:pt x="200836" y="670245"/>
                  </a:lnTo>
                  <a:lnTo>
                    <a:pt x="191092" y="718978"/>
                  </a:lnTo>
                  <a:lnTo>
                    <a:pt x="179810" y="769418"/>
                  </a:lnTo>
                  <a:lnTo>
                    <a:pt x="166998" y="821579"/>
                  </a:lnTo>
                  <a:lnTo>
                    <a:pt x="152661" y="875477"/>
                  </a:lnTo>
                  <a:lnTo>
                    <a:pt x="139537" y="920711"/>
                  </a:lnTo>
                  <a:lnTo>
                    <a:pt x="119118" y="975548"/>
                  </a:lnTo>
                  <a:lnTo>
                    <a:pt x="85158" y="1007090"/>
                  </a:lnTo>
                  <a:lnTo>
                    <a:pt x="53355" y="1020593"/>
                  </a:lnTo>
                  <a:lnTo>
                    <a:pt x="49313" y="1024289"/>
                  </a:lnTo>
                  <a:lnTo>
                    <a:pt x="76373" y="1051948"/>
                  </a:lnTo>
                  <a:lnTo>
                    <a:pt x="115013" y="1062575"/>
                  </a:lnTo>
                  <a:lnTo>
                    <a:pt x="124212" y="1062979"/>
                  </a:lnTo>
                  <a:lnTo>
                    <a:pt x="129929" y="1062979"/>
                  </a:lnTo>
                  <a:lnTo>
                    <a:pt x="179114" y="1046174"/>
                  </a:lnTo>
                  <a:lnTo>
                    <a:pt x="211465" y="1016555"/>
                  </a:lnTo>
                  <a:lnTo>
                    <a:pt x="237249" y="975626"/>
                  </a:lnTo>
                  <a:lnTo>
                    <a:pt x="268849" y="891265"/>
                  </a:lnTo>
                  <a:lnTo>
                    <a:pt x="286576" y="835474"/>
                  </a:lnTo>
                  <a:lnTo>
                    <a:pt x="301646" y="783623"/>
                  </a:lnTo>
                  <a:lnTo>
                    <a:pt x="314262" y="735995"/>
                  </a:lnTo>
                  <a:lnTo>
                    <a:pt x="324629" y="692876"/>
                  </a:lnTo>
                  <a:lnTo>
                    <a:pt x="332950" y="654548"/>
                  </a:lnTo>
                  <a:lnTo>
                    <a:pt x="339430" y="621297"/>
                  </a:lnTo>
                  <a:lnTo>
                    <a:pt x="341860" y="611339"/>
                  </a:lnTo>
                  <a:lnTo>
                    <a:pt x="423590" y="599025"/>
                  </a:lnTo>
                  <a:lnTo>
                    <a:pt x="494239" y="595418"/>
                  </a:lnTo>
                  <a:lnTo>
                    <a:pt x="553117" y="593456"/>
                  </a:lnTo>
                  <a:lnTo>
                    <a:pt x="598270" y="592660"/>
                  </a:lnTo>
                  <a:lnTo>
                    <a:pt x="627742" y="592553"/>
                  </a:lnTo>
                  <a:lnTo>
                    <a:pt x="653620" y="593077"/>
                  </a:lnTo>
                  <a:lnTo>
                    <a:pt x="661242" y="582858"/>
                  </a:lnTo>
                  <a:lnTo>
                    <a:pt x="665900" y="572534"/>
                  </a:lnTo>
                  <a:lnTo>
                    <a:pt x="666838" y="559096"/>
                  </a:lnTo>
                  <a:lnTo>
                    <a:pt x="664059" y="542596"/>
                  </a:lnTo>
                  <a:lnTo>
                    <a:pt x="632559" y="490046"/>
                  </a:lnTo>
                  <a:lnTo>
                    <a:pt x="570154" y="466979"/>
                  </a:lnTo>
                  <a:lnTo>
                    <a:pt x="543135" y="465944"/>
                  </a:lnTo>
                  <a:lnTo>
                    <a:pt x="506475" y="466136"/>
                  </a:lnTo>
                  <a:lnTo>
                    <a:pt x="448104" y="468476"/>
                  </a:lnTo>
                  <a:lnTo>
                    <a:pt x="369838" y="474599"/>
                  </a:lnTo>
                  <a:lnTo>
                    <a:pt x="388032" y="394175"/>
                  </a:lnTo>
                  <a:lnTo>
                    <a:pt x="406339" y="323116"/>
                  </a:lnTo>
                  <a:lnTo>
                    <a:pt x="424808" y="259127"/>
                  </a:lnTo>
                  <a:lnTo>
                    <a:pt x="442825" y="202909"/>
                  </a:lnTo>
                  <a:lnTo>
                    <a:pt x="459778" y="155161"/>
                  </a:lnTo>
                  <a:lnTo>
                    <a:pt x="475054" y="116584"/>
                  </a:lnTo>
                  <a:lnTo>
                    <a:pt x="498127" y="69743"/>
                  </a:lnTo>
                  <a:lnTo>
                    <a:pt x="528129" y="36374"/>
                  </a:lnTo>
                  <a:lnTo>
                    <a:pt x="547057" y="23472"/>
                  </a:lnTo>
                  <a:lnTo>
                    <a:pt x="550324" y="16634"/>
                  </a:lnTo>
                  <a:lnTo>
                    <a:pt x="547864" y="10771"/>
                  </a:lnTo>
                  <a:lnTo>
                    <a:pt x="542512" y="4700"/>
                  </a:lnTo>
                  <a:lnTo>
                    <a:pt x="531757" y="717"/>
                  </a:lnTo>
                  <a:lnTo>
                    <a:pt x="515045" y="0"/>
                  </a:lnTo>
                  <a:close/>
                </a:path>
              </a:pathLst>
            </a:custGeom>
            <a:solidFill>
              <a:srgbClr val="BCCD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14875" y="1033769"/>
              <a:ext cx="175895" cy="1063625"/>
            </a:xfrm>
            <a:custGeom>
              <a:avLst/>
              <a:gdLst/>
              <a:ahLst/>
              <a:cxnLst/>
              <a:rect l="l" t="t" r="r" b="b"/>
              <a:pathLst>
                <a:path w="175894" h="1063625">
                  <a:moveTo>
                    <a:pt x="175523" y="0"/>
                  </a:moveTo>
                  <a:lnTo>
                    <a:pt x="0" y="0"/>
                  </a:lnTo>
                  <a:lnTo>
                    <a:pt x="0" y="1063182"/>
                  </a:lnTo>
                  <a:lnTo>
                    <a:pt x="175523" y="1063182"/>
                  </a:lnTo>
                  <a:lnTo>
                    <a:pt x="1755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969EF935-53E5-5F4A-9EAE-9BA4CA8F3672}"/>
              </a:ext>
            </a:extLst>
          </p:cNvPr>
          <p:cNvSpPr txBox="1"/>
          <p:nvPr/>
        </p:nvSpPr>
        <p:spPr>
          <a:xfrm>
            <a:off x="2318067" y="3068095"/>
            <a:ext cx="10872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b="1" dirty="0">
                <a:latin typeface="Avenir"/>
                <a:cs typeface="Avenir"/>
              </a:rPr>
              <a:t>COSTES ELEGIBLES</a:t>
            </a:r>
            <a:endParaRPr lang="es-ES" sz="2800" dirty="0">
              <a:latin typeface="Avenir"/>
              <a:cs typeface="Avenir"/>
            </a:endParaRPr>
          </a:p>
        </p:txBody>
      </p:sp>
      <p:sp>
        <p:nvSpPr>
          <p:cNvPr id="136" name="object 18">
            <a:extLst>
              <a:ext uri="{FF2B5EF4-FFF2-40B4-BE49-F238E27FC236}">
                <a16:creationId xmlns:a16="http://schemas.microsoft.com/office/drawing/2014/main" id="{1F5E122B-68D0-D549-9288-B6710443AF08}"/>
              </a:ext>
            </a:extLst>
          </p:cNvPr>
          <p:cNvSpPr txBox="1">
            <a:spLocks/>
          </p:cNvSpPr>
          <p:nvPr/>
        </p:nvSpPr>
        <p:spPr>
          <a:xfrm>
            <a:off x="1857992" y="1604493"/>
            <a:ext cx="6060457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2950" b="1" i="0">
                <a:solidFill>
                  <a:schemeClr val="tx1"/>
                </a:solidFill>
                <a:latin typeface="Avenir"/>
                <a:ea typeface="+mj-ea"/>
                <a:cs typeface="Avenir"/>
              </a:defRPr>
            </a:lvl1pPr>
          </a:lstStyle>
          <a:p>
            <a:pPr marL="12700">
              <a:spcBef>
                <a:spcPts val="114"/>
              </a:spcBef>
            </a:pPr>
            <a:r>
              <a:rPr lang="es-ES" sz="2400" b="0" spc="-10" dirty="0"/>
              <a:t>REHABILITACIÓN CASCO HISTÓRICO LORCA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4E70AD6-09D7-13F9-67C1-3A868070E15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602822" y="3978275"/>
            <a:ext cx="17147775" cy="4728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effectLst/>
              <a:latin typeface="Avenir-Book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solidFill>
                <a:srgbClr val="000000"/>
              </a:solidFill>
              <a:effectLst/>
              <a:latin typeface="Avenir-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es-ES" sz="3600" b="1" u="sng" dirty="0">
                <a:solidFill>
                  <a:srgbClr val="000000"/>
                </a:solidFill>
                <a:effectLst/>
                <a:latin typeface="Avenir-Book"/>
                <a:ea typeface="Calibri" panose="020F0502020204030204" pitchFamily="34" charset="0"/>
                <a:cs typeface="Arial" panose="020B0604020202020204" pitchFamily="34" charset="0"/>
              </a:rPr>
              <a:t>Obras de acondicionamiento </a:t>
            </a:r>
            <a:r>
              <a:rPr lang="es-ES" sz="3600" dirty="0">
                <a:solidFill>
                  <a:srgbClr val="000000"/>
                </a:solidFill>
                <a:effectLst/>
                <a:latin typeface="Avenir-Book"/>
                <a:ea typeface="Calibri" panose="020F0502020204030204" pitchFamily="34" charset="0"/>
                <a:cs typeface="Arial" panose="020B0604020202020204" pitchFamily="34" charset="0"/>
              </a:rPr>
              <a:t>del local de negocio, incluyendo los trabajos de diseño y </a:t>
            </a: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solidFill>
                <a:srgbClr val="000000"/>
              </a:solidFill>
              <a:latin typeface="Avenir-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</a:pPr>
            <a:r>
              <a:rPr lang="es-ES" sz="3600" dirty="0">
                <a:solidFill>
                  <a:srgbClr val="000000"/>
                </a:solidFill>
                <a:effectLst/>
                <a:latin typeface="Avenir-Book"/>
                <a:ea typeface="Calibri" panose="020F0502020204030204" pitchFamily="34" charset="0"/>
                <a:cs typeface="Arial" panose="020B0604020202020204" pitchFamily="34" charset="0"/>
              </a:rPr>
              <a:t>      proyectos de técnicos.</a:t>
            </a:r>
          </a:p>
          <a:p>
            <a:pPr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</a:pPr>
            <a:endParaRPr lang="es-ES" sz="3600" dirty="0">
              <a:effectLst/>
              <a:latin typeface="Avenir-Book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solidFill>
                <a:srgbClr val="000000"/>
              </a:solidFill>
              <a:effectLst/>
              <a:latin typeface="Avenir-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solidFill>
                <a:srgbClr val="000000"/>
              </a:solidFill>
              <a:effectLst/>
              <a:latin typeface="Avenir-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es-ES" sz="3600" b="1" u="sng" dirty="0">
                <a:solidFill>
                  <a:srgbClr val="000000"/>
                </a:solidFill>
                <a:effectLst/>
                <a:latin typeface="Avenir-Book"/>
                <a:ea typeface="Calibri" panose="020F0502020204030204" pitchFamily="34" charset="0"/>
                <a:cs typeface="Arial" panose="020B0604020202020204" pitchFamily="34" charset="0"/>
              </a:rPr>
              <a:t>Instalaciones técnicas</a:t>
            </a:r>
            <a:r>
              <a:rPr lang="es-ES" sz="3600" dirty="0">
                <a:solidFill>
                  <a:srgbClr val="000000"/>
                </a:solidFill>
                <a:effectLst/>
                <a:latin typeface="Avenir-Book"/>
                <a:ea typeface="Calibri" panose="020F0502020204030204" pitchFamily="34" charset="0"/>
                <a:cs typeface="Arial" panose="020B0604020202020204" pitchFamily="34" charset="0"/>
              </a:rPr>
              <a:t>: Saneamiento, eléctrica, climatización y de seguridad.</a:t>
            </a: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effectLst/>
              <a:latin typeface="Avenir-Book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solidFill>
                <a:srgbClr val="000000"/>
              </a:solidFill>
              <a:effectLst/>
              <a:latin typeface="Avenir-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solidFill>
                <a:srgbClr val="000000"/>
              </a:solidFill>
              <a:effectLst/>
              <a:latin typeface="Avenir-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es-ES" sz="3600" b="1" u="sng" dirty="0">
                <a:solidFill>
                  <a:srgbClr val="000000"/>
                </a:solidFill>
                <a:effectLst/>
                <a:latin typeface="Avenir-Book"/>
                <a:ea typeface="Calibri" panose="020F0502020204030204" pitchFamily="34" charset="0"/>
                <a:cs typeface="Arial" panose="020B0604020202020204" pitchFamily="34" charset="0"/>
              </a:rPr>
              <a:t>Mobiliario nuevo</a:t>
            </a:r>
            <a:r>
              <a:rPr lang="es-ES" sz="3600" dirty="0">
                <a:solidFill>
                  <a:srgbClr val="000000"/>
                </a:solidFill>
                <a:effectLst/>
                <a:latin typeface="Avenir-Book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effectLst/>
              <a:latin typeface="Avenir-Book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solidFill>
                <a:srgbClr val="000000"/>
              </a:solidFill>
              <a:effectLst/>
              <a:latin typeface="Avenir-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solidFill>
                <a:srgbClr val="000000"/>
              </a:solidFill>
              <a:effectLst/>
              <a:latin typeface="Avenir-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es-ES" sz="3600" b="1" u="sng" dirty="0">
                <a:solidFill>
                  <a:srgbClr val="000000"/>
                </a:solidFill>
                <a:effectLst/>
                <a:latin typeface="Avenir-Book"/>
                <a:ea typeface="Calibri" panose="020F0502020204030204" pitchFamily="34" charset="0"/>
                <a:cs typeface="Arial" panose="020B0604020202020204" pitchFamily="34" charset="0"/>
              </a:rPr>
              <a:t>Bienes de equipo nuevos </a:t>
            </a:r>
            <a:r>
              <a:rPr lang="es-ES" sz="3600" dirty="0">
                <a:solidFill>
                  <a:srgbClr val="000000"/>
                </a:solidFill>
                <a:effectLst/>
                <a:latin typeface="Avenir-Book"/>
                <a:ea typeface="Calibri" panose="020F0502020204030204" pitchFamily="34" charset="0"/>
                <a:cs typeface="Arial" panose="020B0604020202020204" pitchFamily="34" charset="0"/>
              </a:rPr>
              <a:t>(se excluyen los equipos y aplicaciones informáticas).</a:t>
            </a:r>
            <a:endParaRPr lang="es-ES" sz="3600" dirty="0">
              <a:effectLst/>
              <a:latin typeface="Avenir-Book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s-ES" sz="3600" dirty="0">
              <a:solidFill>
                <a:srgbClr val="000000"/>
              </a:solidFill>
              <a:effectLst/>
              <a:latin typeface="Avenir-Book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69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418"/>
            <a:ext cx="15508605" cy="2096770"/>
          </a:xfrm>
          <a:custGeom>
            <a:avLst/>
            <a:gdLst/>
            <a:ahLst/>
            <a:cxnLst/>
            <a:rect l="l" t="t" r="r" b="b"/>
            <a:pathLst>
              <a:path w="15508605" h="2096770">
                <a:moveTo>
                  <a:pt x="15508145" y="0"/>
                </a:moveTo>
                <a:lnTo>
                  <a:pt x="0" y="0"/>
                </a:lnTo>
                <a:lnTo>
                  <a:pt x="0" y="2096533"/>
                </a:lnTo>
                <a:lnTo>
                  <a:pt x="15508145" y="2096533"/>
                </a:lnTo>
                <a:lnTo>
                  <a:pt x="15508145" y="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857993" y="1022602"/>
            <a:ext cx="5288280" cy="4781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s-ES" dirty="0"/>
              <a:t>FINANCIACIÓN</a:t>
            </a:r>
            <a:endParaRPr spc="-10" dirty="0"/>
          </a:p>
        </p:txBody>
      </p:sp>
      <p:grpSp>
        <p:nvGrpSpPr>
          <p:cNvPr id="19" name="object 19"/>
          <p:cNvGrpSpPr/>
          <p:nvPr/>
        </p:nvGrpSpPr>
        <p:grpSpPr>
          <a:xfrm>
            <a:off x="470869" y="1033769"/>
            <a:ext cx="1219835" cy="1063625"/>
            <a:chOff x="470869" y="1033769"/>
            <a:chExt cx="1219835" cy="1063625"/>
          </a:xfrm>
        </p:grpSpPr>
        <p:sp>
          <p:nvSpPr>
            <p:cNvPr id="20" name="object 20"/>
            <p:cNvSpPr/>
            <p:nvPr/>
          </p:nvSpPr>
          <p:spPr>
            <a:xfrm>
              <a:off x="470869" y="1033971"/>
              <a:ext cx="667385" cy="1062990"/>
            </a:xfrm>
            <a:custGeom>
              <a:avLst/>
              <a:gdLst/>
              <a:ahLst/>
              <a:cxnLst/>
              <a:rect l="l" t="t" r="r" b="b"/>
              <a:pathLst>
                <a:path w="667385" h="1062989">
                  <a:moveTo>
                    <a:pt x="515045" y="0"/>
                  </a:moveTo>
                  <a:lnTo>
                    <a:pt x="457991" y="19671"/>
                  </a:lnTo>
                  <a:lnTo>
                    <a:pt x="421633" y="48906"/>
                  </a:lnTo>
                  <a:lnTo>
                    <a:pt x="387115" y="85734"/>
                  </a:lnTo>
                  <a:lnTo>
                    <a:pt x="358801" y="124463"/>
                  </a:lnTo>
                  <a:lnTo>
                    <a:pt x="334979" y="166996"/>
                  </a:lnTo>
                  <a:lnTo>
                    <a:pt x="314266" y="212610"/>
                  </a:lnTo>
                  <a:lnTo>
                    <a:pt x="296137" y="260275"/>
                  </a:lnTo>
                  <a:lnTo>
                    <a:pt x="280063" y="308957"/>
                  </a:lnTo>
                  <a:lnTo>
                    <a:pt x="265515" y="357627"/>
                  </a:lnTo>
                  <a:lnTo>
                    <a:pt x="251967" y="405251"/>
                  </a:lnTo>
                  <a:lnTo>
                    <a:pt x="239664" y="457749"/>
                  </a:lnTo>
                  <a:lnTo>
                    <a:pt x="232575" y="492547"/>
                  </a:lnTo>
                  <a:lnTo>
                    <a:pt x="206821" y="496767"/>
                  </a:lnTo>
                  <a:lnTo>
                    <a:pt x="151437" y="506589"/>
                  </a:lnTo>
                  <a:lnTo>
                    <a:pt x="85133" y="523248"/>
                  </a:lnTo>
                  <a:lnTo>
                    <a:pt x="25241" y="554689"/>
                  </a:lnTo>
                  <a:lnTo>
                    <a:pt x="0" y="590063"/>
                  </a:lnTo>
                  <a:lnTo>
                    <a:pt x="2267" y="599959"/>
                  </a:lnTo>
                  <a:lnTo>
                    <a:pt x="25212" y="632028"/>
                  </a:lnTo>
                  <a:lnTo>
                    <a:pt x="48758" y="641380"/>
                  </a:lnTo>
                  <a:lnTo>
                    <a:pt x="51858" y="641264"/>
                  </a:lnTo>
                  <a:lnTo>
                    <a:pt x="93206" y="634370"/>
                  </a:lnTo>
                  <a:lnTo>
                    <a:pt x="132736" y="628333"/>
                  </a:lnTo>
                  <a:lnTo>
                    <a:pt x="171726" y="622885"/>
                  </a:lnTo>
                  <a:lnTo>
                    <a:pt x="209895" y="618040"/>
                  </a:lnTo>
                  <a:lnTo>
                    <a:pt x="200836" y="670245"/>
                  </a:lnTo>
                  <a:lnTo>
                    <a:pt x="191092" y="718978"/>
                  </a:lnTo>
                  <a:lnTo>
                    <a:pt x="179810" y="769418"/>
                  </a:lnTo>
                  <a:lnTo>
                    <a:pt x="166998" y="821579"/>
                  </a:lnTo>
                  <a:lnTo>
                    <a:pt x="152661" y="875477"/>
                  </a:lnTo>
                  <a:lnTo>
                    <a:pt x="139537" y="920711"/>
                  </a:lnTo>
                  <a:lnTo>
                    <a:pt x="119118" y="975548"/>
                  </a:lnTo>
                  <a:lnTo>
                    <a:pt x="85158" y="1007090"/>
                  </a:lnTo>
                  <a:lnTo>
                    <a:pt x="53355" y="1020593"/>
                  </a:lnTo>
                  <a:lnTo>
                    <a:pt x="49313" y="1024289"/>
                  </a:lnTo>
                  <a:lnTo>
                    <a:pt x="76373" y="1051948"/>
                  </a:lnTo>
                  <a:lnTo>
                    <a:pt x="115013" y="1062575"/>
                  </a:lnTo>
                  <a:lnTo>
                    <a:pt x="124212" y="1062979"/>
                  </a:lnTo>
                  <a:lnTo>
                    <a:pt x="129929" y="1062979"/>
                  </a:lnTo>
                  <a:lnTo>
                    <a:pt x="179114" y="1046174"/>
                  </a:lnTo>
                  <a:lnTo>
                    <a:pt x="211465" y="1016555"/>
                  </a:lnTo>
                  <a:lnTo>
                    <a:pt x="237249" y="975626"/>
                  </a:lnTo>
                  <a:lnTo>
                    <a:pt x="268849" y="891265"/>
                  </a:lnTo>
                  <a:lnTo>
                    <a:pt x="286576" y="835474"/>
                  </a:lnTo>
                  <a:lnTo>
                    <a:pt x="301646" y="783623"/>
                  </a:lnTo>
                  <a:lnTo>
                    <a:pt x="314262" y="735995"/>
                  </a:lnTo>
                  <a:lnTo>
                    <a:pt x="324629" y="692876"/>
                  </a:lnTo>
                  <a:lnTo>
                    <a:pt x="332950" y="654548"/>
                  </a:lnTo>
                  <a:lnTo>
                    <a:pt x="339430" y="621297"/>
                  </a:lnTo>
                  <a:lnTo>
                    <a:pt x="341860" y="611339"/>
                  </a:lnTo>
                  <a:lnTo>
                    <a:pt x="423590" y="599025"/>
                  </a:lnTo>
                  <a:lnTo>
                    <a:pt x="494239" y="595418"/>
                  </a:lnTo>
                  <a:lnTo>
                    <a:pt x="553117" y="593456"/>
                  </a:lnTo>
                  <a:lnTo>
                    <a:pt x="598270" y="592660"/>
                  </a:lnTo>
                  <a:lnTo>
                    <a:pt x="627742" y="592553"/>
                  </a:lnTo>
                  <a:lnTo>
                    <a:pt x="653620" y="593077"/>
                  </a:lnTo>
                  <a:lnTo>
                    <a:pt x="661242" y="582858"/>
                  </a:lnTo>
                  <a:lnTo>
                    <a:pt x="665900" y="572534"/>
                  </a:lnTo>
                  <a:lnTo>
                    <a:pt x="666838" y="559096"/>
                  </a:lnTo>
                  <a:lnTo>
                    <a:pt x="664059" y="542596"/>
                  </a:lnTo>
                  <a:lnTo>
                    <a:pt x="632559" y="490046"/>
                  </a:lnTo>
                  <a:lnTo>
                    <a:pt x="570154" y="466979"/>
                  </a:lnTo>
                  <a:lnTo>
                    <a:pt x="543135" y="465944"/>
                  </a:lnTo>
                  <a:lnTo>
                    <a:pt x="506475" y="466136"/>
                  </a:lnTo>
                  <a:lnTo>
                    <a:pt x="448104" y="468476"/>
                  </a:lnTo>
                  <a:lnTo>
                    <a:pt x="369838" y="474599"/>
                  </a:lnTo>
                  <a:lnTo>
                    <a:pt x="388032" y="394175"/>
                  </a:lnTo>
                  <a:lnTo>
                    <a:pt x="406339" y="323116"/>
                  </a:lnTo>
                  <a:lnTo>
                    <a:pt x="424808" y="259127"/>
                  </a:lnTo>
                  <a:lnTo>
                    <a:pt x="442825" y="202909"/>
                  </a:lnTo>
                  <a:lnTo>
                    <a:pt x="459778" y="155161"/>
                  </a:lnTo>
                  <a:lnTo>
                    <a:pt x="475054" y="116584"/>
                  </a:lnTo>
                  <a:lnTo>
                    <a:pt x="498127" y="69743"/>
                  </a:lnTo>
                  <a:lnTo>
                    <a:pt x="528129" y="36374"/>
                  </a:lnTo>
                  <a:lnTo>
                    <a:pt x="547057" y="23472"/>
                  </a:lnTo>
                  <a:lnTo>
                    <a:pt x="550324" y="16634"/>
                  </a:lnTo>
                  <a:lnTo>
                    <a:pt x="547864" y="10771"/>
                  </a:lnTo>
                  <a:lnTo>
                    <a:pt x="542512" y="4700"/>
                  </a:lnTo>
                  <a:lnTo>
                    <a:pt x="531757" y="717"/>
                  </a:lnTo>
                  <a:lnTo>
                    <a:pt x="515045" y="0"/>
                  </a:lnTo>
                  <a:close/>
                </a:path>
              </a:pathLst>
            </a:custGeom>
            <a:solidFill>
              <a:srgbClr val="BCCD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14875" y="1033769"/>
              <a:ext cx="175895" cy="1063625"/>
            </a:xfrm>
            <a:custGeom>
              <a:avLst/>
              <a:gdLst/>
              <a:ahLst/>
              <a:cxnLst/>
              <a:rect l="l" t="t" r="r" b="b"/>
              <a:pathLst>
                <a:path w="175894" h="1063625">
                  <a:moveTo>
                    <a:pt x="175523" y="0"/>
                  </a:moveTo>
                  <a:lnTo>
                    <a:pt x="0" y="0"/>
                  </a:lnTo>
                  <a:lnTo>
                    <a:pt x="0" y="1063182"/>
                  </a:lnTo>
                  <a:lnTo>
                    <a:pt x="175523" y="1063182"/>
                  </a:lnTo>
                  <a:lnTo>
                    <a:pt x="1755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6" name="object 18">
            <a:extLst>
              <a:ext uri="{FF2B5EF4-FFF2-40B4-BE49-F238E27FC236}">
                <a16:creationId xmlns:a16="http://schemas.microsoft.com/office/drawing/2014/main" id="{1F5E122B-68D0-D549-9288-B6710443AF08}"/>
              </a:ext>
            </a:extLst>
          </p:cNvPr>
          <p:cNvSpPr txBox="1">
            <a:spLocks/>
          </p:cNvSpPr>
          <p:nvPr/>
        </p:nvSpPr>
        <p:spPr>
          <a:xfrm>
            <a:off x="1857992" y="1604493"/>
            <a:ext cx="6060457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2950" b="1" i="0">
                <a:solidFill>
                  <a:schemeClr val="tx1"/>
                </a:solidFill>
                <a:latin typeface="Avenir"/>
                <a:ea typeface="+mj-ea"/>
                <a:cs typeface="Avenir"/>
              </a:defRPr>
            </a:lvl1pPr>
          </a:lstStyle>
          <a:p>
            <a:pPr marL="12700">
              <a:spcBef>
                <a:spcPts val="114"/>
              </a:spcBef>
            </a:pPr>
            <a:r>
              <a:rPr lang="es-ES" sz="2400" b="0" spc="-10" dirty="0"/>
              <a:t>REHABILITACIÓN CASCO HISTÓRICO LORCA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B6F5EB8-F50D-BD99-10D0-97535E5C72EB}"/>
              </a:ext>
            </a:extLst>
          </p:cNvPr>
          <p:cNvSpPr txBox="1"/>
          <p:nvPr/>
        </p:nvSpPr>
        <p:spPr>
          <a:xfrm>
            <a:off x="1514875" y="5197475"/>
            <a:ext cx="15508604" cy="524124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  <a:lvl1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  <a:defRPr sz="3600">
                <a:effectLst/>
                <a:latin typeface="Avenir-Book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s-ES" dirty="0"/>
              <a:t>La convocatoria está </a:t>
            </a:r>
            <a:r>
              <a:rPr lang="es-ES" b="1" u="sng" dirty="0"/>
              <a:t>abierta hasta el 24 de julio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Sólo por vía telemática, vía la </a:t>
            </a:r>
            <a:r>
              <a:rPr lang="es-ES" dirty="0">
                <a:hlinkClick r:id="rId2"/>
              </a:rPr>
              <a:t>Sede Electrónica 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Programa de ayuda a inversiones de empresas que desarrollan una actividad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	domiciliada en el área del Plan Director para la recuperación del conjunto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	histórico de Lorca  (Anexo II de la Orden publicada en </a:t>
            </a:r>
            <a:r>
              <a:rPr lang="es-ES" dirty="0" err="1"/>
              <a:t>BORM</a:t>
            </a:r>
            <a:r>
              <a:rPr lang="es-ES" dirty="0"/>
              <a:t> </a:t>
            </a:r>
            <a:r>
              <a:rPr lang="es-ES" dirty="0" err="1"/>
              <a:t>nº</a:t>
            </a:r>
            <a:r>
              <a:rPr lang="es-ES" dirty="0"/>
              <a:t> 101 del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	4/05/23) e incluida  entre las Actividades Económicas descritas en el Anexo III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	de la Orden  publicada en </a:t>
            </a:r>
            <a:r>
              <a:rPr lang="es-ES" dirty="0" err="1"/>
              <a:t>BORM</a:t>
            </a:r>
            <a:r>
              <a:rPr lang="es-ES" dirty="0"/>
              <a:t> </a:t>
            </a:r>
            <a:r>
              <a:rPr lang="es-ES" dirty="0" err="1"/>
              <a:t>nº</a:t>
            </a:r>
            <a:r>
              <a:rPr lang="es-ES" dirty="0"/>
              <a:t> 101 del 4/05/23).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DF506A2-5F02-E112-B704-97E185D513D9}"/>
              </a:ext>
            </a:extLst>
          </p:cNvPr>
          <p:cNvSpPr txBox="1"/>
          <p:nvPr/>
        </p:nvSpPr>
        <p:spPr>
          <a:xfrm>
            <a:off x="1602822" y="2774874"/>
            <a:ext cx="10872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b="1" dirty="0">
                <a:latin typeface="Avenir"/>
                <a:cs typeface="Avenir"/>
              </a:rPr>
              <a:t>¡¡ RECUERDA !!</a:t>
            </a:r>
            <a:endParaRPr lang="es-ES" sz="2800" dirty="0">
              <a:latin typeface="Avenir"/>
              <a:cs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4284998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6303645"/>
          </a:xfrm>
          <a:custGeom>
            <a:avLst/>
            <a:gdLst/>
            <a:ahLst/>
            <a:cxnLst/>
            <a:rect l="l" t="t" r="r" b="b"/>
            <a:pathLst>
              <a:path w="20104100" h="6303645">
                <a:moveTo>
                  <a:pt x="20104099" y="0"/>
                </a:moveTo>
                <a:lnTo>
                  <a:pt x="0" y="0"/>
                </a:lnTo>
                <a:lnTo>
                  <a:pt x="0" y="6303514"/>
                </a:lnTo>
                <a:lnTo>
                  <a:pt x="20104099" y="6303514"/>
                </a:lnTo>
                <a:lnTo>
                  <a:pt x="20104099" y="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2630" y="9910859"/>
            <a:ext cx="1564957" cy="65430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28026" y="9750550"/>
            <a:ext cx="1666287" cy="90088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081759" y="9987800"/>
            <a:ext cx="645095" cy="577361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9279208" y="5550202"/>
            <a:ext cx="2448560" cy="1506855"/>
            <a:chOff x="9279208" y="5550202"/>
            <a:chExt cx="2448560" cy="1506855"/>
          </a:xfrm>
        </p:grpSpPr>
        <p:sp>
          <p:nvSpPr>
            <p:cNvPr id="12" name="object 12"/>
            <p:cNvSpPr/>
            <p:nvPr/>
          </p:nvSpPr>
          <p:spPr>
            <a:xfrm>
              <a:off x="9279208" y="5550203"/>
              <a:ext cx="753745" cy="753745"/>
            </a:xfrm>
            <a:custGeom>
              <a:avLst/>
              <a:gdLst/>
              <a:ahLst/>
              <a:cxnLst/>
              <a:rect l="l" t="t" r="r" b="b"/>
              <a:pathLst>
                <a:path w="753745" h="753745">
                  <a:moveTo>
                    <a:pt x="753306" y="0"/>
                  </a:moveTo>
                  <a:lnTo>
                    <a:pt x="705666" y="1482"/>
                  </a:lnTo>
                  <a:lnTo>
                    <a:pt x="658813" y="5869"/>
                  </a:lnTo>
                  <a:lnTo>
                    <a:pt x="612836" y="13073"/>
                  </a:lnTo>
                  <a:lnTo>
                    <a:pt x="567823" y="23006"/>
                  </a:lnTo>
                  <a:lnTo>
                    <a:pt x="523861" y="35580"/>
                  </a:lnTo>
                  <a:lnTo>
                    <a:pt x="481041" y="50706"/>
                  </a:lnTo>
                  <a:lnTo>
                    <a:pt x="439448" y="68296"/>
                  </a:lnTo>
                  <a:lnTo>
                    <a:pt x="399173" y="88261"/>
                  </a:lnTo>
                  <a:lnTo>
                    <a:pt x="360303" y="110514"/>
                  </a:lnTo>
                  <a:lnTo>
                    <a:pt x="322926" y="134967"/>
                  </a:lnTo>
                  <a:lnTo>
                    <a:pt x="287131" y="161531"/>
                  </a:lnTo>
                  <a:lnTo>
                    <a:pt x="253005" y="190117"/>
                  </a:lnTo>
                  <a:lnTo>
                    <a:pt x="220638" y="220638"/>
                  </a:lnTo>
                  <a:lnTo>
                    <a:pt x="190117" y="253005"/>
                  </a:lnTo>
                  <a:lnTo>
                    <a:pt x="161531" y="287131"/>
                  </a:lnTo>
                  <a:lnTo>
                    <a:pt x="134967" y="322926"/>
                  </a:lnTo>
                  <a:lnTo>
                    <a:pt x="110514" y="360303"/>
                  </a:lnTo>
                  <a:lnTo>
                    <a:pt x="88261" y="399173"/>
                  </a:lnTo>
                  <a:lnTo>
                    <a:pt x="68296" y="439448"/>
                  </a:lnTo>
                  <a:lnTo>
                    <a:pt x="50706" y="481041"/>
                  </a:lnTo>
                  <a:lnTo>
                    <a:pt x="35580" y="523861"/>
                  </a:lnTo>
                  <a:lnTo>
                    <a:pt x="23006" y="567823"/>
                  </a:lnTo>
                  <a:lnTo>
                    <a:pt x="13073" y="612836"/>
                  </a:lnTo>
                  <a:lnTo>
                    <a:pt x="5869" y="658813"/>
                  </a:lnTo>
                  <a:lnTo>
                    <a:pt x="1482" y="705666"/>
                  </a:lnTo>
                  <a:lnTo>
                    <a:pt x="0" y="753306"/>
                  </a:lnTo>
                  <a:lnTo>
                    <a:pt x="188329" y="753306"/>
                  </a:lnTo>
                  <a:lnTo>
                    <a:pt x="190403" y="704557"/>
                  </a:lnTo>
                  <a:lnTo>
                    <a:pt x="196511" y="656960"/>
                  </a:lnTo>
                  <a:lnTo>
                    <a:pt x="206484" y="610684"/>
                  </a:lnTo>
                  <a:lnTo>
                    <a:pt x="220153" y="565899"/>
                  </a:lnTo>
                  <a:lnTo>
                    <a:pt x="237347" y="522774"/>
                  </a:lnTo>
                  <a:lnTo>
                    <a:pt x="257897" y="481479"/>
                  </a:lnTo>
                  <a:lnTo>
                    <a:pt x="281634" y="442183"/>
                  </a:lnTo>
                  <a:lnTo>
                    <a:pt x="308388" y="405057"/>
                  </a:lnTo>
                  <a:lnTo>
                    <a:pt x="337990" y="370269"/>
                  </a:lnTo>
                  <a:lnTo>
                    <a:pt x="370269" y="337990"/>
                  </a:lnTo>
                  <a:lnTo>
                    <a:pt x="405057" y="308388"/>
                  </a:lnTo>
                  <a:lnTo>
                    <a:pt x="442183" y="281634"/>
                  </a:lnTo>
                  <a:lnTo>
                    <a:pt x="481479" y="257897"/>
                  </a:lnTo>
                  <a:lnTo>
                    <a:pt x="522774" y="237347"/>
                  </a:lnTo>
                  <a:lnTo>
                    <a:pt x="565899" y="220153"/>
                  </a:lnTo>
                  <a:lnTo>
                    <a:pt x="610684" y="206484"/>
                  </a:lnTo>
                  <a:lnTo>
                    <a:pt x="656960" y="196511"/>
                  </a:lnTo>
                  <a:lnTo>
                    <a:pt x="704557" y="190403"/>
                  </a:lnTo>
                  <a:lnTo>
                    <a:pt x="753306" y="188329"/>
                  </a:lnTo>
                  <a:lnTo>
                    <a:pt x="753306" y="0"/>
                  </a:lnTo>
                  <a:close/>
                </a:path>
              </a:pathLst>
            </a:custGeom>
            <a:solidFill>
              <a:srgbClr val="79C5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32515" y="6303509"/>
              <a:ext cx="753745" cy="753745"/>
            </a:xfrm>
            <a:custGeom>
              <a:avLst/>
              <a:gdLst/>
              <a:ahLst/>
              <a:cxnLst/>
              <a:rect l="l" t="t" r="r" b="b"/>
              <a:pathLst>
                <a:path w="753745" h="753745">
                  <a:moveTo>
                    <a:pt x="753306" y="0"/>
                  </a:moveTo>
                  <a:lnTo>
                    <a:pt x="564977" y="0"/>
                  </a:lnTo>
                  <a:lnTo>
                    <a:pt x="562903" y="48748"/>
                  </a:lnTo>
                  <a:lnTo>
                    <a:pt x="556795" y="96346"/>
                  </a:lnTo>
                  <a:lnTo>
                    <a:pt x="546822" y="142622"/>
                  </a:lnTo>
                  <a:lnTo>
                    <a:pt x="533153" y="187407"/>
                  </a:lnTo>
                  <a:lnTo>
                    <a:pt x="515959" y="230532"/>
                  </a:lnTo>
                  <a:lnTo>
                    <a:pt x="495409" y="271827"/>
                  </a:lnTo>
                  <a:lnTo>
                    <a:pt x="471672" y="311123"/>
                  </a:lnTo>
                  <a:lnTo>
                    <a:pt x="444917" y="348249"/>
                  </a:lnTo>
                  <a:lnTo>
                    <a:pt x="415316" y="383037"/>
                  </a:lnTo>
                  <a:lnTo>
                    <a:pt x="383037" y="415316"/>
                  </a:lnTo>
                  <a:lnTo>
                    <a:pt x="348249" y="444917"/>
                  </a:lnTo>
                  <a:lnTo>
                    <a:pt x="311123" y="471672"/>
                  </a:lnTo>
                  <a:lnTo>
                    <a:pt x="271827" y="495409"/>
                  </a:lnTo>
                  <a:lnTo>
                    <a:pt x="230532" y="515959"/>
                  </a:lnTo>
                  <a:lnTo>
                    <a:pt x="187407" y="533153"/>
                  </a:lnTo>
                  <a:lnTo>
                    <a:pt x="142622" y="546822"/>
                  </a:lnTo>
                  <a:lnTo>
                    <a:pt x="96346" y="556795"/>
                  </a:lnTo>
                  <a:lnTo>
                    <a:pt x="48748" y="562903"/>
                  </a:lnTo>
                  <a:lnTo>
                    <a:pt x="0" y="564977"/>
                  </a:lnTo>
                  <a:lnTo>
                    <a:pt x="0" y="753306"/>
                  </a:lnTo>
                  <a:lnTo>
                    <a:pt x="47640" y="751824"/>
                  </a:lnTo>
                  <a:lnTo>
                    <a:pt x="94493" y="747437"/>
                  </a:lnTo>
                  <a:lnTo>
                    <a:pt x="140470" y="740233"/>
                  </a:lnTo>
                  <a:lnTo>
                    <a:pt x="185483" y="730300"/>
                  </a:lnTo>
                  <a:lnTo>
                    <a:pt x="229444" y="717726"/>
                  </a:lnTo>
                  <a:lnTo>
                    <a:pt x="272265" y="702600"/>
                  </a:lnTo>
                  <a:lnTo>
                    <a:pt x="313857" y="685010"/>
                  </a:lnTo>
                  <a:lnTo>
                    <a:pt x="354133" y="665045"/>
                  </a:lnTo>
                  <a:lnTo>
                    <a:pt x="393003" y="642791"/>
                  </a:lnTo>
                  <a:lnTo>
                    <a:pt x="430380" y="618339"/>
                  </a:lnTo>
                  <a:lnTo>
                    <a:pt x="466175" y="591775"/>
                  </a:lnTo>
                  <a:lnTo>
                    <a:pt x="500301" y="563189"/>
                  </a:lnTo>
                  <a:lnTo>
                    <a:pt x="532668" y="532668"/>
                  </a:lnTo>
                  <a:lnTo>
                    <a:pt x="563189" y="500301"/>
                  </a:lnTo>
                  <a:lnTo>
                    <a:pt x="591775" y="466175"/>
                  </a:lnTo>
                  <a:lnTo>
                    <a:pt x="618339" y="430380"/>
                  </a:lnTo>
                  <a:lnTo>
                    <a:pt x="642791" y="393003"/>
                  </a:lnTo>
                  <a:lnTo>
                    <a:pt x="665045" y="354133"/>
                  </a:lnTo>
                  <a:lnTo>
                    <a:pt x="685010" y="313857"/>
                  </a:lnTo>
                  <a:lnTo>
                    <a:pt x="702600" y="272265"/>
                  </a:lnTo>
                  <a:lnTo>
                    <a:pt x="717726" y="229444"/>
                  </a:lnTo>
                  <a:lnTo>
                    <a:pt x="730300" y="185483"/>
                  </a:lnTo>
                  <a:lnTo>
                    <a:pt x="740233" y="140470"/>
                  </a:lnTo>
                  <a:lnTo>
                    <a:pt x="747437" y="94493"/>
                  </a:lnTo>
                  <a:lnTo>
                    <a:pt x="751824" y="47640"/>
                  </a:lnTo>
                  <a:lnTo>
                    <a:pt x="753306" y="0"/>
                  </a:lnTo>
                  <a:close/>
                </a:path>
              </a:pathLst>
            </a:custGeom>
            <a:solidFill>
              <a:srgbClr val="E74E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279209" y="6303509"/>
              <a:ext cx="753745" cy="753745"/>
            </a:xfrm>
            <a:custGeom>
              <a:avLst/>
              <a:gdLst/>
              <a:ahLst/>
              <a:cxnLst/>
              <a:rect l="l" t="t" r="r" b="b"/>
              <a:pathLst>
                <a:path w="753745" h="753745">
                  <a:moveTo>
                    <a:pt x="188329" y="0"/>
                  </a:moveTo>
                  <a:lnTo>
                    <a:pt x="0" y="0"/>
                  </a:lnTo>
                  <a:lnTo>
                    <a:pt x="1482" y="47640"/>
                  </a:lnTo>
                  <a:lnTo>
                    <a:pt x="5869" y="94493"/>
                  </a:lnTo>
                  <a:lnTo>
                    <a:pt x="13073" y="140470"/>
                  </a:lnTo>
                  <a:lnTo>
                    <a:pt x="23006" y="185483"/>
                  </a:lnTo>
                  <a:lnTo>
                    <a:pt x="35580" y="229444"/>
                  </a:lnTo>
                  <a:lnTo>
                    <a:pt x="50706" y="272265"/>
                  </a:lnTo>
                  <a:lnTo>
                    <a:pt x="68296" y="313857"/>
                  </a:lnTo>
                  <a:lnTo>
                    <a:pt x="88261" y="354133"/>
                  </a:lnTo>
                  <a:lnTo>
                    <a:pt x="110514" y="393003"/>
                  </a:lnTo>
                  <a:lnTo>
                    <a:pt x="134967" y="430380"/>
                  </a:lnTo>
                  <a:lnTo>
                    <a:pt x="161531" y="466175"/>
                  </a:lnTo>
                  <a:lnTo>
                    <a:pt x="190117" y="500301"/>
                  </a:lnTo>
                  <a:lnTo>
                    <a:pt x="220638" y="532668"/>
                  </a:lnTo>
                  <a:lnTo>
                    <a:pt x="253005" y="563189"/>
                  </a:lnTo>
                  <a:lnTo>
                    <a:pt x="287131" y="591775"/>
                  </a:lnTo>
                  <a:lnTo>
                    <a:pt x="322926" y="618339"/>
                  </a:lnTo>
                  <a:lnTo>
                    <a:pt x="360303" y="642791"/>
                  </a:lnTo>
                  <a:lnTo>
                    <a:pt x="399173" y="665045"/>
                  </a:lnTo>
                  <a:lnTo>
                    <a:pt x="439448" y="685010"/>
                  </a:lnTo>
                  <a:lnTo>
                    <a:pt x="481041" y="702600"/>
                  </a:lnTo>
                  <a:lnTo>
                    <a:pt x="523861" y="717726"/>
                  </a:lnTo>
                  <a:lnTo>
                    <a:pt x="567823" y="730300"/>
                  </a:lnTo>
                  <a:lnTo>
                    <a:pt x="612836" y="740233"/>
                  </a:lnTo>
                  <a:lnTo>
                    <a:pt x="658813" y="747437"/>
                  </a:lnTo>
                  <a:lnTo>
                    <a:pt x="705666" y="751824"/>
                  </a:lnTo>
                  <a:lnTo>
                    <a:pt x="753306" y="753306"/>
                  </a:lnTo>
                  <a:lnTo>
                    <a:pt x="753306" y="564977"/>
                  </a:lnTo>
                  <a:lnTo>
                    <a:pt x="704557" y="562903"/>
                  </a:lnTo>
                  <a:lnTo>
                    <a:pt x="656960" y="556795"/>
                  </a:lnTo>
                  <a:lnTo>
                    <a:pt x="610684" y="546822"/>
                  </a:lnTo>
                  <a:lnTo>
                    <a:pt x="565899" y="533153"/>
                  </a:lnTo>
                  <a:lnTo>
                    <a:pt x="522774" y="515959"/>
                  </a:lnTo>
                  <a:lnTo>
                    <a:pt x="481479" y="495409"/>
                  </a:lnTo>
                  <a:lnTo>
                    <a:pt x="442183" y="471672"/>
                  </a:lnTo>
                  <a:lnTo>
                    <a:pt x="405057" y="444917"/>
                  </a:lnTo>
                  <a:lnTo>
                    <a:pt x="370269" y="415316"/>
                  </a:lnTo>
                  <a:lnTo>
                    <a:pt x="337990" y="383037"/>
                  </a:lnTo>
                  <a:lnTo>
                    <a:pt x="308388" y="348249"/>
                  </a:lnTo>
                  <a:lnTo>
                    <a:pt x="281634" y="311123"/>
                  </a:lnTo>
                  <a:lnTo>
                    <a:pt x="257897" y="271827"/>
                  </a:lnTo>
                  <a:lnTo>
                    <a:pt x="237347" y="230532"/>
                  </a:lnTo>
                  <a:lnTo>
                    <a:pt x="220153" y="187407"/>
                  </a:lnTo>
                  <a:lnTo>
                    <a:pt x="206484" y="142622"/>
                  </a:lnTo>
                  <a:lnTo>
                    <a:pt x="196511" y="96346"/>
                  </a:lnTo>
                  <a:lnTo>
                    <a:pt x="190403" y="48748"/>
                  </a:lnTo>
                  <a:lnTo>
                    <a:pt x="188329" y="0"/>
                  </a:lnTo>
                  <a:close/>
                </a:path>
              </a:pathLst>
            </a:custGeom>
            <a:solidFill>
              <a:srgbClr val="B71A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394650" y="5668126"/>
              <a:ext cx="1276350" cy="1275715"/>
            </a:xfrm>
            <a:custGeom>
              <a:avLst/>
              <a:gdLst/>
              <a:ahLst/>
              <a:cxnLst/>
              <a:rect l="l" t="t" r="r" b="b"/>
              <a:pathLst>
                <a:path w="1276350" h="1275715">
                  <a:moveTo>
                    <a:pt x="637865" y="0"/>
                  </a:moveTo>
                  <a:lnTo>
                    <a:pt x="590260" y="1749"/>
                  </a:lnTo>
                  <a:lnTo>
                    <a:pt x="543606" y="6915"/>
                  </a:lnTo>
                  <a:lnTo>
                    <a:pt x="498025" y="15375"/>
                  </a:lnTo>
                  <a:lnTo>
                    <a:pt x="453641" y="27005"/>
                  </a:lnTo>
                  <a:lnTo>
                    <a:pt x="410578" y="41682"/>
                  </a:lnTo>
                  <a:lnTo>
                    <a:pt x="368957" y="59283"/>
                  </a:lnTo>
                  <a:lnTo>
                    <a:pt x="328904" y="79683"/>
                  </a:lnTo>
                  <a:lnTo>
                    <a:pt x="290541" y="102761"/>
                  </a:lnTo>
                  <a:lnTo>
                    <a:pt x="253991" y="128392"/>
                  </a:lnTo>
                  <a:lnTo>
                    <a:pt x="219379" y="156453"/>
                  </a:lnTo>
                  <a:lnTo>
                    <a:pt x="186826" y="186821"/>
                  </a:lnTo>
                  <a:lnTo>
                    <a:pt x="156457" y="219373"/>
                  </a:lnTo>
                  <a:lnTo>
                    <a:pt x="128395" y="253985"/>
                  </a:lnTo>
                  <a:lnTo>
                    <a:pt x="102764" y="290534"/>
                  </a:lnTo>
                  <a:lnTo>
                    <a:pt x="79686" y="328896"/>
                  </a:lnTo>
                  <a:lnTo>
                    <a:pt x="59284" y="368949"/>
                  </a:lnTo>
                  <a:lnTo>
                    <a:pt x="41684" y="410568"/>
                  </a:lnTo>
                  <a:lnTo>
                    <a:pt x="27006" y="453632"/>
                  </a:lnTo>
                  <a:lnTo>
                    <a:pt x="15376" y="498015"/>
                  </a:lnTo>
                  <a:lnTo>
                    <a:pt x="6916" y="543596"/>
                  </a:lnTo>
                  <a:lnTo>
                    <a:pt x="1749" y="590250"/>
                  </a:lnTo>
                  <a:lnTo>
                    <a:pt x="0" y="637854"/>
                  </a:lnTo>
                  <a:lnTo>
                    <a:pt x="1749" y="685459"/>
                  </a:lnTo>
                  <a:lnTo>
                    <a:pt x="6916" y="732113"/>
                  </a:lnTo>
                  <a:lnTo>
                    <a:pt x="15376" y="777694"/>
                  </a:lnTo>
                  <a:lnTo>
                    <a:pt x="27006" y="822078"/>
                  </a:lnTo>
                  <a:lnTo>
                    <a:pt x="41684" y="865142"/>
                  </a:lnTo>
                  <a:lnTo>
                    <a:pt x="59284" y="906762"/>
                  </a:lnTo>
                  <a:lnTo>
                    <a:pt x="79686" y="946815"/>
                  </a:lnTo>
                  <a:lnTo>
                    <a:pt x="102764" y="985178"/>
                  </a:lnTo>
                  <a:lnTo>
                    <a:pt x="128395" y="1021728"/>
                  </a:lnTo>
                  <a:lnTo>
                    <a:pt x="156457" y="1056341"/>
                  </a:lnTo>
                  <a:lnTo>
                    <a:pt x="186826" y="1088893"/>
                  </a:lnTo>
                  <a:lnTo>
                    <a:pt x="219379" y="1119262"/>
                  </a:lnTo>
                  <a:lnTo>
                    <a:pt x="253991" y="1147324"/>
                  </a:lnTo>
                  <a:lnTo>
                    <a:pt x="290541" y="1172956"/>
                  </a:lnTo>
                  <a:lnTo>
                    <a:pt x="328904" y="1196034"/>
                  </a:lnTo>
                  <a:lnTo>
                    <a:pt x="368957" y="1216435"/>
                  </a:lnTo>
                  <a:lnTo>
                    <a:pt x="410578" y="1234036"/>
                  </a:lnTo>
                  <a:lnTo>
                    <a:pt x="453641" y="1248713"/>
                  </a:lnTo>
                  <a:lnTo>
                    <a:pt x="498025" y="1260344"/>
                  </a:lnTo>
                  <a:lnTo>
                    <a:pt x="543606" y="1268804"/>
                  </a:lnTo>
                  <a:lnTo>
                    <a:pt x="590260" y="1273970"/>
                  </a:lnTo>
                  <a:lnTo>
                    <a:pt x="637865" y="1275720"/>
                  </a:lnTo>
                  <a:lnTo>
                    <a:pt x="685469" y="1273970"/>
                  </a:lnTo>
                  <a:lnTo>
                    <a:pt x="732124" y="1268804"/>
                  </a:lnTo>
                  <a:lnTo>
                    <a:pt x="777705" y="1260344"/>
                  </a:lnTo>
                  <a:lnTo>
                    <a:pt x="822089" y="1248713"/>
                  </a:lnTo>
                  <a:lnTo>
                    <a:pt x="865152" y="1234036"/>
                  </a:lnTo>
                  <a:lnTo>
                    <a:pt x="906772" y="1216435"/>
                  </a:lnTo>
                  <a:lnTo>
                    <a:pt x="946826" y="1196034"/>
                  </a:lnTo>
                  <a:lnTo>
                    <a:pt x="985189" y="1172956"/>
                  </a:lnTo>
                  <a:lnTo>
                    <a:pt x="1021738" y="1147324"/>
                  </a:lnTo>
                  <a:lnTo>
                    <a:pt x="1056351" y="1119262"/>
                  </a:lnTo>
                  <a:lnTo>
                    <a:pt x="1088904" y="1088893"/>
                  </a:lnTo>
                  <a:lnTo>
                    <a:pt x="1119272" y="1056341"/>
                  </a:lnTo>
                  <a:lnTo>
                    <a:pt x="1147334" y="1021728"/>
                  </a:lnTo>
                  <a:lnTo>
                    <a:pt x="1172966" y="985178"/>
                  </a:lnTo>
                  <a:lnTo>
                    <a:pt x="1196044" y="946815"/>
                  </a:lnTo>
                  <a:lnTo>
                    <a:pt x="1216445" y="906762"/>
                  </a:lnTo>
                  <a:lnTo>
                    <a:pt x="1234046" y="865142"/>
                  </a:lnTo>
                  <a:lnTo>
                    <a:pt x="1248724" y="822078"/>
                  </a:lnTo>
                  <a:lnTo>
                    <a:pt x="1260354" y="777694"/>
                  </a:lnTo>
                  <a:lnTo>
                    <a:pt x="1268814" y="732113"/>
                  </a:lnTo>
                  <a:lnTo>
                    <a:pt x="1273981" y="685459"/>
                  </a:lnTo>
                  <a:lnTo>
                    <a:pt x="1275730" y="637854"/>
                  </a:lnTo>
                  <a:lnTo>
                    <a:pt x="1273981" y="590250"/>
                  </a:lnTo>
                  <a:lnTo>
                    <a:pt x="1268814" y="543596"/>
                  </a:lnTo>
                  <a:lnTo>
                    <a:pt x="1260354" y="498015"/>
                  </a:lnTo>
                  <a:lnTo>
                    <a:pt x="1248724" y="453632"/>
                  </a:lnTo>
                  <a:lnTo>
                    <a:pt x="1234046" y="410568"/>
                  </a:lnTo>
                  <a:lnTo>
                    <a:pt x="1216445" y="368949"/>
                  </a:lnTo>
                  <a:lnTo>
                    <a:pt x="1196044" y="328896"/>
                  </a:lnTo>
                  <a:lnTo>
                    <a:pt x="1172966" y="290534"/>
                  </a:lnTo>
                  <a:lnTo>
                    <a:pt x="1147334" y="253985"/>
                  </a:lnTo>
                  <a:lnTo>
                    <a:pt x="1119272" y="219373"/>
                  </a:lnTo>
                  <a:lnTo>
                    <a:pt x="1088904" y="186821"/>
                  </a:lnTo>
                  <a:lnTo>
                    <a:pt x="1056351" y="156453"/>
                  </a:lnTo>
                  <a:lnTo>
                    <a:pt x="1021738" y="128392"/>
                  </a:lnTo>
                  <a:lnTo>
                    <a:pt x="985189" y="102761"/>
                  </a:lnTo>
                  <a:lnTo>
                    <a:pt x="946826" y="79683"/>
                  </a:lnTo>
                  <a:lnTo>
                    <a:pt x="906772" y="59283"/>
                  </a:lnTo>
                  <a:lnTo>
                    <a:pt x="865152" y="41682"/>
                  </a:lnTo>
                  <a:lnTo>
                    <a:pt x="822089" y="27005"/>
                  </a:lnTo>
                  <a:lnTo>
                    <a:pt x="777705" y="15375"/>
                  </a:lnTo>
                  <a:lnTo>
                    <a:pt x="732124" y="6915"/>
                  </a:lnTo>
                  <a:lnTo>
                    <a:pt x="685469" y="1749"/>
                  </a:lnTo>
                  <a:lnTo>
                    <a:pt x="637865" y="0"/>
                  </a:lnTo>
                  <a:close/>
                </a:path>
              </a:pathLst>
            </a:custGeom>
            <a:solidFill>
              <a:srgbClr val="1D1D1B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67538" y="5738530"/>
              <a:ext cx="565150" cy="565150"/>
            </a:xfrm>
            <a:custGeom>
              <a:avLst/>
              <a:gdLst/>
              <a:ahLst/>
              <a:cxnLst/>
              <a:rect l="l" t="t" r="r" b="b"/>
              <a:pathLst>
                <a:path w="565150" h="565150">
                  <a:moveTo>
                    <a:pt x="564977" y="0"/>
                  </a:moveTo>
                  <a:lnTo>
                    <a:pt x="516228" y="2073"/>
                  </a:lnTo>
                  <a:lnTo>
                    <a:pt x="468631" y="8182"/>
                  </a:lnTo>
                  <a:lnTo>
                    <a:pt x="422355" y="18155"/>
                  </a:lnTo>
                  <a:lnTo>
                    <a:pt x="377569" y="31824"/>
                  </a:lnTo>
                  <a:lnTo>
                    <a:pt x="334444" y="49019"/>
                  </a:lnTo>
                  <a:lnTo>
                    <a:pt x="293149" y="69570"/>
                  </a:lnTo>
                  <a:lnTo>
                    <a:pt x="253854" y="93308"/>
                  </a:lnTo>
                  <a:lnTo>
                    <a:pt x="216728" y="120062"/>
                  </a:lnTo>
                  <a:lnTo>
                    <a:pt x="181940" y="149664"/>
                  </a:lnTo>
                  <a:lnTo>
                    <a:pt x="149661" y="181944"/>
                  </a:lnTo>
                  <a:lnTo>
                    <a:pt x="120059" y="216732"/>
                  </a:lnTo>
                  <a:lnTo>
                    <a:pt x="93305" y="253859"/>
                  </a:lnTo>
                  <a:lnTo>
                    <a:pt x="69568" y="293154"/>
                  </a:lnTo>
                  <a:lnTo>
                    <a:pt x="49018" y="334449"/>
                  </a:lnTo>
                  <a:lnTo>
                    <a:pt x="31823" y="377573"/>
                  </a:lnTo>
                  <a:lnTo>
                    <a:pt x="18155" y="422358"/>
                  </a:lnTo>
                  <a:lnTo>
                    <a:pt x="8182" y="468633"/>
                  </a:lnTo>
                  <a:lnTo>
                    <a:pt x="2073" y="516230"/>
                  </a:lnTo>
                  <a:lnTo>
                    <a:pt x="0" y="564977"/>
                  </a:lnTo>
                  <a:lnTo>
                    <a:pt x="188329" y="564977"/>
                  </a:lnTo>
                  <a:lnTo>
                    <a:pt x="191264" y="517732"/>
                  </a:lnTo>
                  <a:lnTo>
                    <a:pt x="199832" y="472237"/>
                  </a:lnTo>
                  <a:lnTo>
                    <a:pt x="213682" y="428847"/>
                  </a:lnTo>
                  <a:lnTo>
                    <a:pt x="232460" y="387914"/>
                  </a:lnTo>
                  <a:lnTo>
                    <a:pt x="255812" y="349791"/>
                  </a:lnTo>
                  <a:lnTo>
                    <a:pt x="283387" y="314831"/>
                  </a:lnTo>
                  <a:lnTo>
                    <a:pt x="314831" y="283387"/>
                  </a:lnTo>
                  <a:lnTo>
                    <a:pt x="349791" y="255812"/>
                  </a:lnTo>
                  <a:lnTo>
                    <a:pt x="387914" y="232460"/>
                  </a:lnTo>
                  <a:lnTo>
                    <a:pt x="428847" y="213682"/>
                  </a:lnTo>
                  <a:lnTo>
                    <a:pt x="472237" y="199832"/>
                  </a:lnTo>
                  <a:lnTo>
                    <a:pt x="517732" y="191264"/>
                  </a:lnTo>
                  <a:lnTo>
                    <a:pt x="564977" y="188329"/>
                  </a:lnTo>
                  <a:lnTo>
                    <a:pt x="564977" y="0"/>
                  </a:lnTo>
                  <a:close/>
                </a:path>
              </a:pathLst>
            </a:custGeom>
            <a:solidFill>
              <a:srgbClr val="79C5BE">
                <a:alpha val="7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844186" y="6115185"/>
              <a:ext cx="188329" cy="18832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0974235" y="5550202"/>
              <a:ext cx="753745" cy="753745"/>
            </a:xfrm>
            <a:custGeom>
              <a:avLst/>
              <a:gdLst/>
              <a:ahLst/>
              <a:cxnLst/>
              <a:rect l="l" t="t" r="r" b="b"/>
              <a:pathLst>
                <a:path w="753745" h="753745">
                  <a:moveTo>
                    <a:pt x="0" y="0"/>
                  </a:moveTo>
                  <a:lnTo>
                    <a:pt x="0" y="188329"/>
                  </a:lnTo>
                  <a:lnTo>
                    <a:pt x="48748" y="190403"/>
                  </a:lnTo>
                  <a:lnTo>
                    <a:pt x="96346" y="196511"/>
                  </a:lnTo>
                  <a:lnTo>
                    <a:pt x="142622" y="206484"/>
                  </a:lnTo>
                  <a:lnTo>
                    <a:pt x="187407" y="220153"/>
                  </a:lnTo>
                  <a:lnTo>
                    <a:pt x="230532" y="237347"/>
                  </a:lnTo>
                  <a:lnTo>
                    <a:pt x="271827" y="257897"/>
                  </a:lnTo>
                  <a:lnTo>
                    <a:pt x="311123" y="281634"/>
                  </a:lnTo>
                  <a:lnTo>
                    <a:pt x="348249" y="308388"/>
                  </a:lnTo>
                  <a:lnTo>
                    <a:pt x="383037" y="337990"/>
                  </a:lnTo>
                  <a:lnTo>
                    <a:pt x="415316" y="370269"/>
                  </a:lnTo>
                  <a:lnTo>
                    <a:pt x="444917" y="405057"/>
                  </a:lnTo>
                  <a:lnTo>
                    <a:pt x="471672" y="442183"/>
                  </a:lnTo>
                  <a:lnTo>
                    <a:pt x="495409" y="481479"/>
                  </a:lnTo>
                  <a:lnTo>
                    <a:pt x="515959" y="522774"/>
                  </a:lnTo>
                  <a:lnTo>
                    <a:pt x="533153" y="565899"/>
                  </a:lnTo>
                  <a:lnTo>
                    <a:pt x="546822" y="610684"/>
                  </a:lnTo>
                  <a:lnTo>
                    <a:pt x="556795" y="656960"/>
                  </a:lnTo>
                  <a:lnTo>
                    <a:pt x="562903" y="704557"/>
                  </a:lnTo>
                  <a:lnTo>
                    <a:pt x="564977" y="753306"/>
                  </a:lnTo>
                  <a:lnTo>
                    <a:pt x="753306" y="753306"/>
                  </a:lnTo>
                  <a:lnTo>
                    <a:pt x="751824" y="705666"/>
                  </a:lnTo>
                  <a:lnTo>
                    <a:pt x="747437" y="658813"/>
                  </a:lnTo>
                  <a:lnTo>
                    <a:pt x="740233" y="612836"/>
                  </a:lnTo>
                  <a:lnTo>
                    <a:pt x="730300" y="567823"/>
                  </a:lnTo>
                  <a:lnTo>
                    <a:pt x="717726" y="523861"/>
                  </a:lnTo>
                  <a:lnTo>
                    <a:pt x="702600" y="481041"/>
                  </a:lnTo>
                  <a:lnTo>
                    <a:pt x="685010" y="439448"/>
                  </a:lnTo>
                  <a:lnTo>
                    <a:pt x="665045" y="399173"/>
                  </a:lnTo>
                  <a:lnTo>
                    <a:pt x="642791" y="360303"/>
                  </a:lnTo>
                  <a:lnTo>
                    <a:pt x="618339" y="322926"/>
                  </a:lnTo>
                  <a:lnTo>
                    <a:pt x="591775" y="287131"/>
                  </a:lnTo>
                  <a:lnTo>
                    <a:pt x="563189" y="253005"/>
                  </a:lnTo>
                  <a:lnTo>
                    <a:pt x="532668" y="220638"/>
                  </a:lnTo>
                  <a:lnTo>
                    <a:pt x="500301" y="190117"/>
                  </a:lnTo>
                  <a:lnTo>
                    <a:pt x="466175" y="161531"/>
                  </a:lnTo>
                  <a:lnTo>
                    <a:pt x="430380" y="134967"/>
                  </a:lnTo>
                  <a:lnTo>
                    <a:pt x="393003" y="110514"/>
                  </a:lnTo>
                  <a:lnTo>
                    <a:pt x="354133" y="88261"/>
                  </a:lnTo>
                  <a:lnTo>
                    <a:pt x="313857" y="68296"/>
                  </a:lnTo>
                  <a:lnTo>
                    <a:pt x="272265" y="50706"/>
                  </a:lnTo>
                  <a:lnTo>
                    <a:pt x="229444" y="35580"/>
                  </a:lnTo>
                  <a:lnTo>
                    <a:pt x="185483" y="23006"/>
                  </a:lnTo>
                  <a:lnTo>
                    <a:pt x="140470" y="13073"/>
                  </a:lnTo>
                  <a:lnTo>
                    <a:pt x="94493" y="5869"/>
                  </a:lnTo>
                  <a:lnTo>
                    <a:pt x="47640" y="14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5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785915" y="5926856"/>
              <a:ext cx="377190" cy="377190"/>
            </a:xfrm>
            <a:custGeom>
              <a:avLst/>
              <a:gdLst/>
              <a:ahLst/>
              <a:cxnLst/>
              <a:rect l="l" t="t" r="r" b="b"/>
              <a:pathLst>
                <a:path w="377190" h="377189">
                  <a:moveTo>
                    <a:pt x="376648" y="0"/>
                  </a:moveTo>
                  <a:lnTo>
                    <a:pt x="329402" y="2934"/>
                  </a:lnTo>
                  <a:lnTo>
                    <a:pt x="283908" y="11503"/>
                  </a:lnTo>
                  <a:lnTo>
                    <a:pt x="240518" y="25353"/>
                  </a:lnTo>
                  <a:lnTo>
                    <a:pt x="199585" y="44131"/>
                  </a:lnTo>
                  <a:lnTo>
                    <a:pt x="161462" y="67484"/>
                  </a:lnTo>
                  <a:lnTo>
                    <a:pt x="126502" y="95059"/>
                  </a:lnTo>
                  <a:lnTo>
                    <a:pt x="95058" y="126503"/>
                  </a:lnTo>
                  <a:lnTo>
                    <a:pt x="67483" y="161464"/>
                  </a:lnTo>
                  <a:lnTo>
                    <a:pt x="44130" y="199588"/>
                  </a:lnTo>
                  <a:lnTo>
                    <a:pt x="25353" y="240522"/>
                  </a:lnTo>
                  <a:lnTo>
                    <a:pt x="11503" y="283914"/>
                  </a:lnTo>
                  <a:lnTo>
                    <a:pt x="2934" y="329410"/>
                  </a:lnTo>
                  <a:lnTo>
                    <a:pt x="0" y="376658"/>
                  </a:lnTo>
                  <a:lnTo>
                    <a:pt x="188318" y="376658"/>
                  </a:lnTo>
                  <a:lnTo>
                    <a:pt x="195046" y="326591"/>
                  </a:lnTo>
                  <a:lnTo>
                    <a:pt x="214032" y="281602"/>
                  </a:lnTo>
                  <a:lnTo>
                    <a:pt x="243480" y="243487"/>
                  </a:lnTo>
                  <a:lnTo>
                    <a:pt x="281596" y="214040"/>
                  </a:lnTo>
                  <a:lnTo>
                    <a:pt x="326584" y="195056"/>
                  </a:lnTo>
                  <a:lnTo>
                    <a:pt x="376648" y="188329"/>
                  </a:lnTo>
                  <a:lnTo>
                    <a:pt x="376648" y="0"/>
                  </a:lnTo>
                  <a:close/>
                </a:path>
              </a:pathLst>
            </a:custGeom>
            <a:solidFill>
              <a:srgbClr val="79C5BE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32516" y="5738532"/>
              <a:ext cx="565150" cy="565150"/>
            </a:xfrm>
            <a:custGeom>
              <a:avLst/>
              <a:gdLst/>
              <a:ahLst/>
              <a:cxnLst/>
              <a:rect l="l" t="t" r="r" b="b"/>
              <a:pathLst>
                <a:path w="565150" h="565150">
                  <a:moveTo>
                    <a:pt x="0" y="0"/>
                  </a:moveTo>
                  <a:lnTo>
                    <a:pt x="0" y="188329"/>
                  </a:lnTo>
                  <a:lnTo>
                    <a:pt x="47245" y="191264"/>
                  </a:lnTo>
                  <a:lnTo>
                    <a:pt x="92739" y="199832"/>
                  </a:lnTo>
                  <a:lnTo>
                    <a:pt x="136130" y="213682"/>
                  </a:lnTo>
                  <a:lnTo>
                    <a:pt x="177063" y="232460"/>
                  </a:lnTo>
                  <a:lnTo>
                    <a:pt x="215186" y="255812"/>
                  </a:lnTo>
                  <a:lnTo>
                    <a:pt x="250146" y="283387"/>
                  </a:lnTo>
                  <a:lnTo>
                    <a:pt x="281589" y="314831"/>
                  </a:lnTo>
                  <a:lnTo>
                    <a:pt x="309164" y="349791"/>
                  </a:lnTo>
                  <a:lnTo>
                    <a:pt x="332517" y="387914"/>
                  </a:lnTo>
                  <a:lnTo>
                    <a:pt x="351295" y="428847"/>
                  </a:lnTo>
                  <a:lnTo>
                    <a:pt x="365144" y="472237"/>
                  </a:lnTo>
                  <a:lnTo>
                    <a:pt x="373713" y="517732"/>
                  </a:lnTo>
                  <a:lnTo>
                    <a:pt x="376648" y="564977"/>
                  </a:lnTo>
                  <a:lnTo>
                    <a:pt x="564977" y="564977"/>
                  </a:lnTo>
                  <a:lnTo>
                    <a:pt x="562903" y="516228"/>
                  </a:lnTo>
                  <a:lnTo>
                    <a:pt x="556795" y="468631"/>
                  </a:lnTo>
                  <a:lnTo>
                    <a:pt x="546821" y="422355"/>
                  </a:lnTo>
                  <a:lnTo>
                    <a:pt x="533152" y="377569"/>
                  </a:lnTo>
                  <a:lnTo>
                    <a:pt x="515957" y="334444"/>
                  </a:lnTo>
                  <a:lnTo>
                    <a:pt x="495406" y="293149"/>
                  </a:lnTo>
                  <a:lnTo>
                    <a:pt x="471669" y="253854"/>
                  </a:lnTo>
                  <a:lnTo>
                    <a:pt x="444914" y="216728"/>
                  </a:lnTo>
                  <a:lnTo>
                    <a:pt x="415312" y="181940"/>
                  </a:lnTo>
                  <a:lnTo>
                    <a:pt x="383032" y="149661"/>
                  </a:lnTo>
                  <a:lnTo>
                    <a:pt x="348245" y="120059"/>
                  </a:lnTo>
                  <a:lnTo>
                    <a:pt x="311118" y="93305"/>
                  </a:lnTo>
                  <a:lnTo>
                    <a:pt x="271823" y="69568"/>
                  </a:lnTo>
                  <a:lnTo>
                    <a:pt x="230528" y="49018"/>
                  </a:lnTo>
                  <a:lnTo>
                    <a:pt x="187403" y="31823"/>
                  </a:lnTo>
                  <a:lnTo>
                    <a:pt x="142618" y="18155"/>
                  </a:lnTo>
                  <a:lnTo>
                    <a:pt x="96343" y="8182"/>
                  </a:lnTo>
                  <a:lnTo>
                    <a:pt x="48747" y="20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53B">
                <a:alpha val="7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032510" y="6115180"/>
              <a:ext cx="188329" cy="188329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0032510" y="5926861"/>
              <a:ext cx="377190" cy="377190"/>
            </a:xfrm>
            <a:custGeom>
              <a:avLst/>
              <a:gdLst/>
              <a:ahLst/>
              <a:cxnLst/>
              <a:rect l="l" t="t" r="r" b="b"/>
              <a:pathLst>
                <a:path w="377190" h="377189">
                  <a:moveTo>
                    <a:pt x="0" y="0"/>
                  </a:moveTo>
                  <a:lnTo>
                    <a:pt x="0" y="188318"/>
                  </a:lnTo>
                  <a:lnTo>
                    <a:pt x="50067" y="195046"/>
                  </a:lnTo>
                  <a:lnTo>
                    <a:pt x="95056" y="214032"/>
                  </a:lnTo>
                  <a:lnTo>
                    <a:pt x="133171" y="243480"/>
                  </a:lnTo>
                  <a:lnTo>
                    <a:pt x="162618" y="281596"/>
                  </a:lnTo>
                  <a:lnTo>
                    <a:pt x="181602" y="326584"/>
                  </a:lnTo>
                  <a:lnTo>
                    <a:pt x="188329" y="376648"/>
                  </a:lnTo>
                  <a:lnTo>
                    <a:pt x="376658" y="376648"/>
                  </a:lnTo>
                  <a:lnTo>
                    <a:pt x="373724" y="329402"/>
                  </a:lnTo>
                  <a:lnTo>
                    <a:pt x="365155" y="283908"/>
                  </a:lnTo>
                  <a:lnTo>
                    <a:pt x="351305" y="240518"/>
                  </a:lnTo>
                  <a:lnTo>
                    <a:pt x="332527" y="199585"/>
                  </a:lnTo>
                  <a:lnTo>
                    <a:pt x="309174" y="161462"/>
                  </a:lnTo>
                  <a:lnTo>
                    <a:pt x="281599" y="126502"/>
                  </a:lnTo>
                  <a:lnTo>
                    <a:pt x="250154" y="95058"/>
                  </a:lnTo>
                  <a:lnTo>
                    <a:pt x="215194" y="67483"/>
                  </a:lnTo>
                  <a:lnTo>
                    <a:pt x="177070" y="44130"/>
                  </a:lnTo>
                  <a:lnTo>
                    <a:pt x="136135" y="25353"/>
                  </a:lnTo>
                  <a:lnTo>
                    <a:pt x="92743" y="11503"/>
                  </a:lnTo>
                  <a:lnTo>
                    <a:pt x="47247" y="29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53B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032515" y="6303511"/>
              <a:ext cx="565150" cy="565150"/>
            </a:xfrm>
            <a:custGeom>
              <a:avLst/>
              <a:gdLst/>
              <a:ahLst/>
              <a:cxnLst/>
              <a:rect l="l" t="t" r="r" b="b"/>
              <a:pathLst>
                <a:path w="565150" h="565150">
                  <a:moveTo>
                    <a:pt x="564977" y="0"/>
                  </a:moveTo>
                  <a:lnTo>
                    <a:pt x="376648" y="0"/>
                  </a:lnTo>
                  <a:lnTo>
                    <a:pt x="373713" y="47245"/>
                  </a:lnTo>
                  <a:lnTo>
                    <a:pt x="365144" y="92739"/>
                  </a:lnTo>
                  <a:lnTo>
                    <a:pt x="351295" y="136130"/>
                  </a:lnTo>
                  <a:lnTo>
                    <a:pt x="332517" y="177063"/>
                  </a:lnTo>
                  <a:lnTo>
                    <a:pt x="309164" y="215186"/>
                  </a:lnTo>
                  <a:lnTo>
                    <a:pt x="281589" y="250146"/>
                  </a:lnTo>
                  <a:lnTo>
                    <a:pt x="250146" y="281589"/>
                  </a:lnTo>
                  <a:lnTo>
                    <a:pt x="215186" y="309164"/>
                  </a:lnTo>
                  <a:lnTo>
                    <a:pt x="177063" y="332517"/>
                  </a:lnTo>
                  <a:lnTo>
                    <a:pt x="136130" y="351295"/>
                  </a:lnTo>
                  <a:lnTo>
                    <a:pt x="92739" y="365144"/>
                  </a:lnTo>
                  <a:lnTo>
                    <a:pt x="47245" y="373713"/>
                  </a:lnTo>
                  <a:lnTo>
                    <a:pt x="0" y="376648"/>
                  </a:lnTo>
                  <a:lnTo>
                    <a:pt x="0" y="564977"/>
                  </a:lnTo>
                  <a:lnTo>
                    <a:pt x="48748" y="562903"/>
                  </a:lnTo>
                  <a:lnTo>
                    <a:pt x="96346" y="556795"/>
                  </a:lnTo>
                  <a:lnTo>
                    <a:pt x="142622" y="546821"/>
                  </a:lnTo>
                  <a:lnTo>
                    <a:pt x="187407" y="533152"/>
                  </a:lnTo>
                  <a:lnTo>
                    <a:pt x="230532" y="515957"/>
                  </a:lnTo>
                  <a:lnTo>
                    <a:pt x="271827" y="495406"/>
                  </a:lnTo>
                  <a:lnTo>
                    <a:pt x="311123" y="471669"/>
                  </a:lnTo>
                  <a:lnTo>
                    <a:pt x="348249" y="444914"/>
                  </a:lnTo>
                  <a:lnTo>
                    <a:pt x="383037" y="415312"/>
                  </a:lnTo>
                  <a:lnTo>
                    <a:pt x="415316" y="383032"/>
                  </a:lnTo>
                  <a:lnTo>
                    <a:pt x="444917" y="348245"/>
                  </a:lnTo>
                  <a:lnTo>
                    <a:pt x="471672" y="311118"/>
                  </a:lnTo>
                  <a:lnTo>
                    <a:pt x="495409" y="271823"/>
                  </a:lnTo>
                  <a:lnTo>
                    <a:pt x="515959" y="230528"/>
                  </a:lnTo>
                  <a:lnTo>
                    <a:pt x="533153" y="187403"/>
                  </a:lnTo>
                  <a:lnTo>
                    <a:pt x="546822" y="142618"/>
                  </a:lnTo>
                  <a:lnTo>
                    <a:pt x="556795" y="96343"/>
                  </a:lnTo>
                  <a:lnTo>
                    <a:pt x="562903" y="48747"/>
                  </a:lnTo>
                  <a:lnTo>
                    <a:pt x="564977" y="0"/>
                  </a:lnTo>
                  <a:close/>
                </a:path>
              </a:pathLst>
            </a:custGeom>
            <a:solidFill>
              <a:srgbClr val="E74E0F">
                <a:alpha val="7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032515" y="6303505"/>
              <a:ext cx="188329" cy="188329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0032515" y="6303505"/>
              <a:ext cx="377190" cy="377190"/>
            </a:xfrm>
            <a:custGeom>
              <a:avLst/>
              <a:gdLst/>
              <a:ahLst/>
              <a:cxnLst/>
              <a:rect l="l" t="t" r="r" b="b"/>
              <a:pathLst>
                <a:path w="377190" h="377190">
                  <a:moveTo>
                    <a:pt x="376648" y="0"/>
                  </a:moveTo>
                  <a:lnTo>
                    <a:pt x="188329" y="0"/>
                  </a:lnTo>
                  <a:lnTo>
                    <a:pt x="181601" y="50067"/>
                  </a:lnTo>
                  <a:lnTo>
                    <a:pt x="162615" y="95056"/>
                  </a:lnTo>
                  <a:lnTo>
                    <a:pt x="133167" y="133171"/>
                  </a:lnTo>
                  <a:lnTo>
                    <a:pt x="95051" y="162618"/>
                  </a:lnTo>
                  <a:lnTo>
                    <a:pt x="50063" y="181602"/>
                  </a:lnTo>
                  <a:lnTo>
                    <a:pt x="0" y="188329"/>
                  </a:lnTo>
                  <a:lnTo>
                    <a:pt x="0" y="376658"/>
                  </a:lnTo>
                  <a:lnTo>
                    <a:pt x="47245" y="373724"/>
                  </a:lnTo>
                  <a:lnTo>
                    <a:pt x="92739" y="365155"/>
                  </a:lnTo>
                  <a:lnTo>
                    <a:pt x="136130" y="351305"/>
                  </a:lnTo>
                  <a:lnTo>
                    <a:pt x="177063" y="332527"/>
                  </a:lnTo>
                  <a:lnTo>
                    <a:pt x="215186" y="309174"/>
                  </a:lnTo>
                  <a:lnTo>
                    <a:pt x="250146" y="281599"/>
                  </a:lnTo>
                  <a:lnTo>
                    <a:pt x="281589" y="250154"/>
                  </a:lnTo>
                  <a:lnTo>
                    <a:pt x="309164" y="215194"/>
                  </a:lnTo>
                  <a:lnTo>
                    <a:pt x="332517" y="177070"/>
                  </a:lnTo>
                  <a:lnTo>
                    <a:pt x="351295" y="136135"/>
                  </a:lnTo>
                  <a:lnTo>
                    <a:pt x="365144" y="92743"/>
                  </a:lnTo>
                  <a:lnTo>
                    <a:pt x="373713" y="47247"/>
                  </a:lnTo>
                  <a:lnTo>
                    <a:pt x="376648" y="0"/>
                  </a:lnTo>
                  <a:close/>
                </a:path>
              </a:pathLst>
            </a:custGeom>
            <a:solidFill>
              <a:srgbClr val="E74E0F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974235" y="6303510"/>
              <a:ext cx="565150" cy="565150"/>
            </a:xfrm>
            <a:custGeom>
              <a:avLst/>
              <a:gdLst/>
              <a:ahLst/>
              <a:cxnLst/>
              <a:rect l="l" t="t" r="r" b="b"/>
              <a:pathLst>
                <a:path w="565150" h="565150">
                  <a:moveTo>
                    <a:pt x="188329" y="0"/>
                  </a:moveTo>
                  <a:lnTo>
                    <a:pt x="0" y="0"/>
                  </a:lnTo>
                  <a:lnTo>
                    <a:pt x="2073" y="48748"/>
                  </a:lnTo>
                  <a:lnTo>
                    <a:pt x="8182" y="96346"/>
                  </a:lnTo>
                  <a:lnTo>
                    <a:pt x="18155" y="142622"/>
                  </a:lnTo>
                  <a:lnTo>
                    <a:pt x="31824" y="187407"/>
                  </a:lnTo>
                  <a:lnTo>
                    <a:pt x="49019" y="230532"/>
                  </a:lnTo>
                  <a:lnTo>
                    <a:pt x="69570" y="271827"/>
                  </a:lnTo>
                  <a:lnTo>
                    <a:pt x="93308" y="311123"/>
                  </a:lnTo>
                  <a:lnTo>
                    <a:pt x="120062" y="348249"/>
                  </a:lnTo>
                  <a:lnTo>
                    <a:pt x="149664" y="383037"/>
                  </a:lnTo>
                  <a:lnTo>
                    <a:pt x="181944" y="415316"/>
                  </a:lnTo>
                  <a:lnTo>
                    <a:pt x="216732" y="444917"/>
                  </a:lnTo>
                  <a:lnTo>
                    <a:pt x="253859" y="471672"/>
                  </a:lnTo>
                  <a:lnTo>
                    <a:pt x="293154" y="495409"/>
                  </a:lnTo>
                  <a:lnTo>
                    <a:pt x="334449" y="515959"/>
                  </a:lnTo>
                  <a:lnTo>
                    <a:pt x="377573" y="533153"/>
                  </a:lnTo>
                  <a:lnTo>
                    <a:pt x="422358" y="546822"/>
                  </a:lnTo>
                  <a:lnTo>
                    <a:pt x="468633" y="556795"/>
                  </a:lnTo>
                  <a:lnTo>
                    <a:pt x="516230" y="562903"/>
                  </a:lnTo>
                  <a:lnTo>
                    <a:pt x="564977" y="564977"/>
                  </a:lnTo>
                  <a:lnTo>
                    <a:pt x="564977" y="376648"/>
                  </a:lnTo>
                  <a:lnTo>
                    <a:pt x="517732" y="373713"/>
                  </a:lnTo>
                  <a:lnTo>
                    <a:pt x="472237" y="365144"/>
                  </a:lnTo>
                  <a:lnTo>
                    <a:pt x="428847" y="351295"/>
                  </a:lnTo>
                  <a:lnTo>
                    <a:pt x="387914" y="332517"/>
                  </a:lnTo>
                  <a:lnTo>
                    <a:pt x="349791" y="309164"/>
                  </a:lnTo>
                  <a:lnTo>
                    <a:pt x="314831" y="281589"/>
                  </a:lnTo>
                  <a:lnTo>
                    <a:pt x="283387" y="250146"/>
                  </a:lnTo>
                  <a:lnTo>
                    <a:pt x="255812" y="215186"/>
                  </a:lnTo>
                  <a:lnTo>
                    <a:pt x="232460" y="177063"/>
                  </a:lnTo>
                  <a:lnTo>
                    <a:pt x="213682" y="136130"/>
                  </a:lnTo>
                  <a:lnTo>
                    <a:pt x="199832" y="92739"/>
                  </a:lnTo>
                  <a:lnTo>
                    <a:pt x="191264" y="47245"/>
                  </a:lnTo>
                  <a:lnTo>
                    <a:pt x="188329" y="0"/>
                  </a:lnTo>
                  <a:close/>
                </a:path>
              </a:pathLst>
            </a:custGeom>
            <a:solidFill>
              <a:srgbClr val="B71A5D">
                <a:alpha val="7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844190" y="6303509"/>
              <a:ext cx="188329" cy="188329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9655861" y="6303509"/>
              <a:ext cx="377190" cy="377190"/>
            </a:xfrm>
            <a:custGeom>
              <a:avLst/>
              <a:gdLst/>
              <a:ahLst/>
              <a:cxnLst/>
              <a:rect l="l" t="t" r="r" b="b"/>
              <a:pathLst>
                <a:path w="377190" h="377190">
                  <a:moveTo>
                    <a:pt x="188329" y="0"/>
                  </a:moveTo>
                  <a:lnTo>
                    <a:pt x="0" y="0"/>
                  </a:lnTo>
                  <a:lnTo>
                    <a:pt x="2934" y="47245"/>
                  </a:lnTo>
                  <a:lnTo>
                    <a:pt x="11503" y="92739"/>
                  </a:lnTo>
                  <a:lnTo>
                    <a:pt x="25353" y="136130"/>
                  </a:lnTo>
                  <a:lnTo>
                    <a:pt x="44131" y="177063"/>
                  </a:lnTo>
                  <a:lnTo>
                    <a:pt x="67484" y="215186"/>
                  </a:lnTo>
                  <a:lnTo>
                    <a:pt x="95059" y="250146"/>
                  </a:lnTo>
                  <a:lnTo>
                    <a:pt x="126503" y="281589"/>
                  </a:lnTo>
                  <a:lnTo>
                    <a:pt x="161464" y="309164"/>
                  </a:lnTo>
                  <a:lnTo>
                    <a:pt x="199588" y="332517"/>
                  </a:lnTo>
                  <a:lnTo>
                    <a:pt x="240522" y="351295"/>
                  </a:lnTo>
                  <a:lnTo>
                    <a:pt x="283914" y="365144"/>
                  </a:lnTo>
                  <a:lnTo>
                    <a:pt x="329410" y="373713"/>
                  </a:lnTo>
                  <a:lnTo>
                    <a:pt x="376658" y="376648"/>
                  </a:lnTo>
                  <a:lnTo>
                    <a:pt x="376658" y="188329"/>
                  </a:lnTo>
                  <a:lnTo>
                    <a:pt x="326591" y="181601"/>
                  </a:lnTo>
                  <a:lnTo>
                    <a:pt x="281602" y="162615"/>
                  </a:lnTo>
                  <a:lnTo>
                    <a:pt x="243487" y="133167"/>
                  </a:lnTo>
                  <a:lnTo>
                    <a:pt x="214040" y="95051"/>
                  </a:lnTo>
                  <a:lnTo>
                    <a:pt x="195056" y="50063"/>
                  </a:lnTo>
                  <a:lnTo>
                    <a:pt x="188329" y="0"/>
                  </a:lnTo>
                  <a:close/>
                </a:path>
              </a:pathLst>
            </a:custGeom>
            <a:solidFill>
              <a:srgbClr val="B71A5D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CuadroTexto 6">
            <a:extLst>
              <a:ext uri="{FF2B5EF4-FFF2-40B4-BE49-F238E27FC236}">
                <a16:creationId xmlns:a16="http://schemas.microsoft.com/office/drawing/2014/main" id="{F950EB2D-3ABE-44B1-906D-EA2832DA8038}"/>
              </a:ext>
            </a:extLst>
          </p:cNvPr>
          <p:cNvSpPr txBox="1"/>
          <p:nvPr/>
        </p:nvSpPr>
        <p:spPr>
          <a:xfrm>
            <a:off x="1083606" y="7418999"/>
            <a:ext cx="10051026" cy="21634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  <a:lvl1pPr marL="571500" indent="-571500">
              <a:lnSpc>
                <a:spcPts val="1605"/>
              </a:lnSpc>
              <a:spcBef>
                <a:spcPts val="400"/>
              </a:spcBef>
              <a:spcAft>
                <a:spcPts val="0"/>
              </a:spcAft>
              <a:buClr>
                <a:srgbClr val="92D050"/>
              </a:buClr>
              <a:buFont typeface="Wingdings" panose="05000000000000000000" pitchFamily="2" charset="2"/>
              <a:buChar char="q"/>
              <a:defRPr sz="3600">
                <a:effectLst/>
                <a:latin typeface="Avenir-Book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endParaRPr lang="es-ES" dirty="0"/>
          </a:p>
          <a:p>
            <a:pPr marL="0" indent="0">
              <a:buNone/>
            </a:pPr>
            <a:r>
              <a:rPr lang="es-ES" dirty="0"/>
              <a:t>Más información</a:t>
            </a:r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pPr marL="0" indent="0">
              <a:buNone/>
            </a:pPr>
            <a:r>
              <a:rPr lang="es-ES" dirty="0">
                <a:hlinkClick r:id="rId9"/>
              </a:rPr>
              <a:t>ayudasinfo@info.carm.es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pPr marL="0" indent="0">
              <a:buNone/>
            </a:pPr>
            <a:r>
              <a:rPr lang="es-ES" dirty="0"/>
              <a:t>900 700 706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</TotalTime>
  <Words>324</Words>
  <Application>Microsoft Office PowerPoint</Application>
  <PresentationFormat>Personalizado</PresentationFormat>
  <Paragraphs>69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Avenir</vt:lpstr>
      <vt:lpstr>Avenir Black</vt:lpstr>
      <vt:lpstr>Avenir-Book</vt:lpstr>
      <vt:lpstr>Calibri</vt:lpstr>
      <vt:lpstr>Wingdings</vt:lpstr>
      <vt:lpstr>Office Theme</vt:lpstr>
      <vt:lpstr>Presentación de PowerPoint</vt:lpstr>
      <vt:lpstr>FINANCIACIÓN INFO</vt:lpstr>
      <vt:lpstr>FINANCIACIÓN INFO</vt:lpstr>
      <vt:lpstr>FINANCIACIÓN INFO</vt:lpstr>
      <vt:lpstr>FINANCIACIÓN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PRESENTACION_PLANTILLA2</dc:title>
  <dc:creator>usuario</dc:creator>
  <cp:lastModifiedBy>Vanessa Rubio Riera</cp:lastModifiedBy>
  <cp:revision>16</cp:revision>
  <dcterms:created xsi:type="dcterms:W3CDTF">2023-01-04T11:45:13Z</dcterms:created>
  <dcterms:modified xsi:type="dcterms:W3CDTF">2023-06-27T08:32:54Z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2023-01-04T00:00:00Z</vt:filetime>
  </property>
  <property fmtid="{D5CDD505-2E9C-101B-9397-08002B2CF9AE}" pid="3" name="Creator">
    <vt:lpwstr>Adobe Illustrator 27.1 (Macintosh)</vt:lpwstr>
  </property>
  <property fmtid="{D5CDD505-2E9C-101B-9397-08002B2CF9AE}" pid="4" name="LastSaved">
    <vt:filetime>2023-01-04T00:00:00Z</vt:filetime>
  </property>
  <property fmtid="{D5CDD505-2E9C-101B-9397-08002B2CF9AE}" pid="5" name="Producer">
    <vt:lpwstr>Adobe PDF library 17.00</vt:lpwstr>
  </property>
</Properties>
</file>